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Kaftus" charset="1" panose="00000000000000000000"/>
      <p:regular r:id="rId16"/>
    </p:embeddedFont>
    <p:embeddedFont>
      <p:font typeface="Ruda" charset="1" panose="02000000000000000000"/>
      <p:regular r:id="rId17"/>
    </p:embeddedFont>
    <p:embeddedFont>
      <p:font typeface="Roboto" charset="1" panose="02000000000000000000"/>
      <p:regular r:id="rId18"/>
    </p:embeddedFont>
    <p:embeddedFont>
      <p:font typeface="Roboto Bold" charset="1" panose="020000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png" Type="http://schemas.openxmlformats.org/officeDocument/2006/relationships/image"/><Relationship Id="rId4"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14" Target="../media/image17.png" Type="http://schemas.openxmlformats.org/officeDocument/2006/relationships/image"/><Relationship Id="rId15" Target="../media/image18.svg" Type="http://schemas.openxmlformats.org/officeDocument/2006/relationships/image"/><Relationship Id="rId2" Target="../media/image1.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jpe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11" Target="../media/image38.png" Type="http://schemas.openxmlformats.org/officeDocument/2006/relationships/image"/><Relationship Id="rId12" Target="../media/image39.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 Id="rId7" Target="../media/image34.png" Type="http://schemas.openxmlformats.org/officeDocument/2006/relationships/image"/><Relationship Id="rId8" Target="../media/image35.svg" Type="http://schemas.openxmlformats.org/officeDocument/2006/relationships/image"/><Relationship Id="rId9" Target="../media/image3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6604894" y="5839769"/>
            <a:ext cx="6820011" cy="3418531"/>
          </a:xfrm>
          <a:custGeom>
            <a:avLst/>
            <a:gdLst/>
            <a:ahLst/>
            <a:cxnLst/>
            <a:rect r="r" b="b" t="t" l="l"/>
            <a:pathLst>
              <a:path h="3418531" w="6820011">
                <a:moveTo>
                  <a:pt x="0" y="0"/>
                </a:moveTo>
                <a:lnTo>
                  <a:pt x="6820011" y="0"/>
                </a:lnTo>
                <a:lnTo>
                  <a:pt x="6820011" y="3418531"/>
                </a:lnTo>
                <a:lnTo>
                  <a:pt x="0" y="3418531"/>
                </a:lnTo>
                <a:lnTo>
                  <a:pt x="0" y="0"/>
                </a:lnTo>
                <a:close/>
              </a:path>
            </a:pathLst>
          </a:custGeom>
          <a:blipFill>
            <a:blip r:embed="rId3"/>
            <a:stretch>
              <a:fillRect l="0" t="0" r="0" b="0"/>
            </a:stretch>
          </a:blipFill>
        </p:spPr>
      </p:sp>
      <p:sp>
        <p:nvSpPr>
          <p:cNvPr name="Freeform 4" id="4"/>
          <p:cNvSpPr/>
          <p:nvPr/>
        </p:nvSpPr>
        <p:spPr>
          <a:xfrm flipH="false" flipV="false" rot="5042750">
            <a:off x="14242423" y="2748183"/>
            <a:ext cx="2687262" cy="3084375"/>
          </a:xfrm>
          <a:custGeom>
            <a:avLst/>
            <a:gdLst/>
            <a:ahLst/>
            <a:cxnLst/>
            <a:rect r="r" b="b" t="t" l="l"/>
            <a:pathLst>
              <a:path h="3084375" w="2687262">
                <a:moveTo>
                  <a:pt x="0" y="0"/>
                </a:moveTo>
                <a:lnTo>
                  <a:pt x="2687262" y="0"/>
                </a:lnTo>
                <a:lnTo>
                  <a:pt x="2687262" y="3084375"/>
                </a:lnTo>
                <a:lnTo>
                  <a:pt x="0" y="3084375"/>
                </a:lnTo>
                <a:lnTo>
                  <a:pt x="0" y="0"/>
                </a:lnTo>
                <a:close/>
              </a:path>
            </a:pathLst>
          </a:custGeom>
          <a:blipFill>
            <a:blip r:embed="rId4"/>
            <a:stretch>
              <a:fillRect l="0" t="0" r="0" b="0"/>
            </a:stretch>
          </a:blipFill>
        </p:spPr>
      </p:sp>
      <p:sp>
        <p:nvSpPr>
          <p:cNvPr name="Freeform 5" id="5"/>
          <p:cNvSpPr/>
          <p:nvPr/>
        </p:nvSpPr>
        <p:spPr>
          <a:xfrm flipH="false" flipV="false" rot="0">
            <a:off x="9758496" y="4534996"/>
            <a:ext cx="9272948" cy="6861982"/>
          </a:xfrm>
          <a:custGeom>
            <a:avLst/>
            <a:gdLst/>
            <a:ahLst/>
            <a:cxnLst/>
            <a:rect r="r" b="b" t="t" l="l"/>
            <a:pathLst>
              <a:path h="6861982" w="9272948">
                <a:moveTo>
                  <a:pt x="0" y="0"/>
                </a:moveTo>
                <a:lnTo>
                  <a:pt x="9272948" y="0"/>
                </a:lnTo>
                <a:lnTo>
                  <a:pt x="9272948" y="6861982"/>
                </a:lnTo>
                <a:lnTo>
                  <a:pt x="0" y="6861982"/>
                </a:lnTo>
                <a:lnTo>
                  <a:pt x="0" y="0"/>
                </a:lnTo>
                <a:close/>
              </a:path>
            </a:pathLst>
          </a:custGeom>
          <a:blipFill>
            <a:blip r:embed="rId5"/>
            <a:stretch>
              <a:fillRect l="0" t="0" r="0" b="0"/>
            </a:stretch>
          </a:blipFill>
        </p:spPr>
      </p:sp>
      <p:sp>
        <p:nvSpPr>
          <p:cNvPr name="TextBox 6" id="6"/>
          <p:cNvSpPr txBox="true"/>
          <p:nvPr/>
        </p:nvSpPr>
        <p:spPr>
          <a:xfrm rot="0">
            <a:off x="7860233" y="959449"/>
            <a:ext cx="9399067" cy="2187971"/>
          </a:xfrm>
          <a:prstGeom prst="rect">
            <a:avLst/>
          </a:prstGeom>
        </p:spPr>
        <p:txBody>
          <a:bodyPr anchor="t" rtlCol="false" tIns="0" lIns="0" bIns="0" rIns="0">
            <a:spAutoFit/>
          </a:bodyPr>
          <a:lstStyle/>
          <a:p>
            <a:pPr algn="l">
              <a:lnSpc>
                <a:spcPts val="15245"/>
              </a:lnSpc>
            </a:pPr>
            <a:r>
              <a:rPr lang="en-US" sz="12811">
                <a:solidFill>
                  <a:srgbClr val="374963"/>
                </a:solidFill>
                <a:latin typeface="Kaftus"/>
                <a:ea typeface="Kaftus"/>
                <a:cs typeface="Kaftus"/>
                <a:sym typeface="Kaftus"/>
              </a:rPr>
              <a:t>SHOP</a:t>
            </a:r>
          </a:p>
        </p:txBody>
      </p:sp>
      <p:sp>
        <p:nvSpPr>
          <p:cNvPr name="Freeform 7" id="7"/>
          <p:cNvSpPr/>
          <p:nvPr/>
        </p:nvSpPr>
        <p:spPr>
          <a:xfrm flipH="false" flipV="false" rot="0">
            <a:off x="3672192" y="343867"/>
            <a:ext cx="4846223" cy="2784375"/>
          </a:xfrm>
          <a:custGeom>
            <a:avLst/>
            <a:gdLst/>
            <a:ahLst/>
            <a:cxnLst/>
            <a:rect r="r" b="b" t="t" l="l"/>
            <a:pathLst>
              <a:path h="2784375" w="4846223">
                <a:moveTo>
                  <a:pt x="0" y="0"/>
                </a:moveTo>
                <a:lnTo>
                  <a:pt x="4846223" y="0"/>
                </a:lnTo>
                <a:lnTo>
                  <a:pt x="4846223" y="2784376"/>
                </a:lnTo>
                <a:lnTo>
                  <a:pt x="0" y="278437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6095303" y="2849922"/>
            <a:ext cx="7692194" cy="537845"/>
          </a:xfrm>
          <a:prstGeom prst="rect">
            <a:avLst/>
          </a:prstGeom>
        </p:spPr>
        <p:txBody>
          <a:bodyPr anchor="t" rtlCol="false" tIns="0" lIns="0" bIns="0" rIns="0">
            <a:spAutoFit/>
          </a:bodyPr>
          <a:lstStyle/>
          <a:p>
            <a:pPr algn="l">
              <a:lnSpc>
                <a:spcPts val="4480"/>
              </a:lnSpc>
            </a:pPr>
            <a:r>
              <a:rPr lang="en-US" sz="3200">
                <a:solidFill>
                  <a:srgbClr val="374963"/>
                </a:solidFill>
                <a:latin typeface="Ruda"/>
                <a:ea typeface="Ruda"/>
                <a:cs typeface="Ruda"/>
                <a:sym typeface="Ruda"/>
              </a:rPr>
              <a:t>EPAM DWH PROJECT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0">
            <a:off x="-623154" y="6162984"/>
            <a:ext cx="5054178" cy="2533406"/>
          </a:xfrm>
          <a:custGeom>
            <a:avLst/>
            <a:gdLst/>
            <a:ahLst/>
            <a:cxnLst/>
            <a:rect r="r" b="b" t="t" l="l"/>
            <a:pathLst>
              <a:path h="2533406" w="5054178">
                <a:moveTo>
                  <a:pt x="5054177" y="0"/>
                </a:moveTo>
                <a:lnTo>
                  <a:pt x="0" y="0"/>
                </a:lnTo>
                <a:lnTo>
                  <a:pt x="0" y="2533406"/>
                </a:lnTo>
                <a:lnTo>
                  <a:pt x="5054177" y="2533406"/>
                </a:lnTo>
                <a:lnTo>
                  <a:pt x="5054177" y="0"/>
                </a:lnTo>
                <a:close/>
              </a:path>
            </a:pathLst>
          </a:custGeom>
          <a:blipFill>
            <a:blip r:embed="rId3"/>
            <a:stretch>
              <a:fillRect l="0" t="0" r="0" b="0"/>
            </a:stretch>
          </a:blipFill>
        </p:spPr>
      </p:sp>
      <p:sp>
        <p:nvSpPr>
          <p:cNvPr name="Freeform 4" id="4"/>
          <p:cNvSpPr/>
          <p:nvPr/>
        </p:nvSpPr>
        <p:spPr>
          <a:xfrm flipH="false" flipV="false" rot="0">
            <a:off x="-1898257" y="1175297"/>
            <a:ext cx="4443984" cy="8229600"/>
          </a:xfrm>
          <a:custGeom>
            <a:avLst/>
            <a:gdLst/>
            <a:ahLst/>
            <a:cxnLst/>
            <a:rect r="r" b="b" t="t" l="l"/>
            <a:pathLst>
              <a:path h="8229600" w="4443984">
                <a:moveTo>
                  <a:pt x="0" y="0"/>
                </a:moveTo>
                <a:lnTo>
                  <a:pt x="4443984" y="0"/>
                </a:lnTo>
                <a:lnTo>
                  <a:pt x="4443984" y="8229600"/>
                </a:lnTo>
                <a:lnTo>
                  <a:pt x="0" y="8229600"/>
                </a:lnTo>
                <a:lnTo>
                  <a:pt x="0" y="0"/>
                </a:lnTo>
                <a:close/>
              </a:path>
            </a:pathLst>
          </a:custGeom>
          <a:blipFill>
            <a:blip r:embed="rId4"/>
            <a:stretch>
              <a:fillRect l="0" t="0" r="0" b="0"/>
            </a:stretch>
          </a:blipFill>
        </p:spPr>
      </p:sp>
      <p:sp>
        <p:nvSpPr>
          <p:cNvPr name="Freeform 5" id="5"/>
          <p:cNvSpPr/>
          <p:nvPr/>
        </p:nvSpPr>
        <p:spPr>
          <a:xfrm flipH="false" flipV="false" rot="0">
            <a:off x="13855828" y="1175297"/>
            <a:ext cx="5626989" cy="8229600"/>
          </a:xfrm>
          <a:custGeom>
            <a:avLst/>
            <a:gdLst/>
            <a:ahLst/>
            <a:cxnLst/>
            <a:rect r="r" b="b" t="t" l="l"/>
            <a:pathLst>
              <a:path h="8229600" w="5626989">
                <a:moveTo>
                  <a:pt x="0" y="0"/>
                </a:moveTo>
                <a:lnTo>
                  <a:pt x="5626989" y="0"/>
                </a:lnTo>
                <a:lnTo>
                  <a:pt x="5626989" y="8229600"/>
                </a:lnTo>
                <a:lnTo>
                  <a:pt x="0" y="8229600"/>
                </a:lnTo>
                <a:lnTo>
                  <a:pt x="0" y="0"/>
                </a:lnTo>
                <a:close/>
              </a:path>
            </a:pathLst>
          </a:custGeom>
          <a:blipFill>
            <a:blip r:embed="rId5"/>
            <a:stretch>
              <a:fillRect l="0" t="0" r="0" b="0"/>
            </a:stretch>
          </a:blipFill>
        </p:spPr>
      </p:sp>
      <p:sp>
        <p:nvSpPr>
          <p:cNvPr name="TextBox 6" id="6"/>
          <p:cNvSpPr txBox="true"/>
          <p:nvPr/>
        </p:nvSpPr>
        <p:spPr>
          <a:xfrm rot="0">
            <a:off x="3186611" y="3435957"/>
            <a:ext cx="11914777" cy="2269809"/>
          </a:xfrm>
          <a:prstGeom prst="rect">
            <a:avLst/>
          </a:prstGeom>
        </p:spPr>
        <p:txBody>
          <a:bodyPr anchor="t" rtlCol="false" tIns="0" lIns="0" bIns="0" rIns="0">
            <a:spAutoFit/>
          </a:bodyPr>
          <a:lstStyle/>
          <a:p>
            <a:pPr algn="ctr">
              <a:lnSpc>
                <a:spcPts val="15843"/>
              </a:lnSpc>
            </a:pPr>
            <a:r>
              <a:rPr lang="en-US" sz="13314">
                <a:solidFill>
                  <a:srgbClr val="C85D43"/>
                </a:solidFill>
                <a:latin typeface="Kaftus"/>
                <a:ea typeface="Kaftus"/>
                <a:cs typeface="Kaftus"/>
                <a:sym typeface="Kaftus"/>
              </a:rPr>
              <a:t>Thank You</a:t>
            </a:r>
          </a:p>
        </p:txBody>
      </p:sp>
      <p:sp>
        <p:nvSpPr>
          <p:cNvPr name="Freeform 7" id="7"/>
          <p:cNvSpPr/>
          <p:nvPr/>
        </p:nvSpPr>
        <p:spPr>
          <a:xfrm flipH="false" flipV="false" rot="5042750">
            <a:off x="14989333" y="1318467"/>
            <a:ext cx="2021957" cy="2320755"/>
          </a:xfrm>
          <a:custGeom>
            <a:avLst/>
            <a:gdLst/>
            <a:ahLst/>
            <a:cxnLst/>
            <a:rect r="r" b="b" t="t" l="l"/>
            <a:pathLst>
              <a:path h="2320755" w="2021957">
                <a:moveTo>
                  <a:pt x="0" y="0"/>
                </a:moveTo>
                <a:lnTo>
                  <a:pt x="2021957" y="0"/>
                </a:lnTo>
                <a:lnTo>
                  <a:pt x="2021957" y="2320755"/>
                </a:lnTo>
                <a:lnTo>
                  <a:pt x="0" y="2320755"/>
                </a:lnTo>
                <a:lnTo>
                  <a:pt x="0" y="0"/>
                </a:lnTo>
                <a:close/>
              </a:path>
            </a:pathLst>
          </a:custGeom>
          <a:blipFill>
            <a:blip r:embed="rId6"/>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797122" y="1587292"/>
            <a:ext cx="5912196" cy="7112416"/>
          </a:xfrm>
          <a:custGeom>
            <a:avLst/>
            <a:gdLst/>
            <a:ahLst/>
            <a:cxnLst/>
            <a:rect r="r" b="b" t="t" l="l"/>
            <a:pathLst>
              <a:path h="7112416" w="5912196">
                <a:moveTo>
                  <a:pt x="0" y="0"/>
                </a:moveTo>
                <a:lnTo>
                  <a:pt x="5912196" y="0"/>
                </a:lnTo>
                <a:lnTo>
                  <a:pt x="5912196" y="7112416"/>
                </a:lnTo>
                <a:lnTo>
                  <a:pt x="0" y="7112416"/>
                </a:lnTo>
                <a:lnTo>
                  <a:pt x="0" y="0"/>
                </a:lnTo>
                <a:close/>
              </a:path>
            </a:pathLst>
          </a:custGeom>
          <a:blipFill>
            <a:blip r:embed="rId3"/>
            <a:stretch>
              <a:fillRect l="0" t="0" r="0" b="0"/>
            </a:stretch>
          </a:blipFill>
        </p:spPr>
      </p:sp>
      <p:sp>
        <p:nvSpPr>
          <p:cNvPr name="Freeform 4" id="4"/>
          <p:cNvSpPr/>
          <p:nvPr/>
        </p:nvSpPr>
        <p:spPr>
          <a:xfrm flipH="false" flipV="false" rot="0">
            <a:off x="0" y="7163163"/>
            <a:ext cx="3753220" cy="1881301"/>
          </a:xfrm>
          <a:custGeom>
            <a:avLst/>
            <a:gdLst/>
            <a:ahLst/>
            <a:cxnLst/>
            <a:rect r="r" b="b" t="t" l="l"/>
            <a:pathLst>
              <a:path h="1881301" w="3753220">
                <a:moveTo>
                  <a:pt x="0" y="0"/>
                </a:moveTo>
                <a:lnTo>
                  <a:pt x="3753220" y="0"/>
                </a:lnTo>
                <a:lnTo>
                  <a:pt x="3753220" y="1881302"/>
                </a:lnTo>
                <a:lnTo>
                  <a:pt x="0" y="1881302"/>
                </a:lnTo>
                <a:lnTo>
                  <a:pt x="0" y="0"/>
                </a:lnTo>
                <a:close/>
              </a:path>
            </a:pathLst>
          </a:custGeom>
          <a:blipFill>
            <a:blip r:embed="rId4"/>
            <a:stretch>
              <a:fillRect l="0" t="0" r="0" b="0"/>
            </a:stretch>
          </a:blipFill>
        </p:spPr>
      </p:sp>
      <p:sp>
        <p:nvSpPr>
          <p:cNvPr name="TextBox 5" id="5"/>
          <p:cNvSpPr txBox="true"/>
          <p:nvPr/>
        </p:nvSpPr>
        <p:spPr>
          <a:xfrm rot="0">
            <a:off x="8104582" y="339430"/>
            <a:ext cx="6119505" cy="489422"/>
          </a:xfrm>
          <a:prstGeom prst="rect">
            <a:avLst/>
          </a:prstGeom>
        </p:spPr>
        <p:txBody>
          <a:bodyPr anchor="t" rtlCol="false" tIns="0" lIns="0" bIns="0" rIns="0">
            <a:spAutoFit/>
          </a:bodyPr>
          <a:lstStyle/>
          <a:p>
            <a:pPr algn="ctr">
              <a:lnSpc>
                <a:spcPts val="3416"/>
              </a:lnSpc>
            </a:pPr>
            <a:r>
              <a:rPr lang="en-US" sz="2871">
                <a:solidFill>
                  <a:srgbClr val="C85D43"/>
                </a:solidFill>
                <a:latin typeface="Kaftus"/>
                <a:ea typeface="Kaftus"/>
                <a:cs typeface="Kaftus"/>
                <a:sym typeface="Kaftus"/>
              </a:rPr>
              <a:t>Business background</a:t>
            </a:r>
          </a:p>
        </p:txBody>
      </p:sp>
      <p:sp>
        <p:nvSpPr>
          <p:cNvPr name="TextBox 6" id="6"/>
          <p:cNvSpPr txBox="true"/>
          <p:nvPr/>
        </p:nvSpPr>
        <p:spPr>
          <a:xfrm rot="0">
            <a:off x="6549310" y="971550"/>
            <a:ext cx="11738690" cy="2091690"/>
          </a:xfrm>
          <a:prstGeom prst="rect">
            <a:avLst/>
          </a:prstGeom>
        </p:spPr>
        <p:txBody>
          <a:bodyPr anchor="t" rtlCol="false" tIns="0" lIns="0" bIns="0" rIns="0">
            <a:spAutoFit/>
          </a:bodyPr>
          <a:lstStyle/>
          <a:p>
            <a:pPr algn="l">
              <a:lnSpc>
                <a:spcPts val="3359"/>
              </a:lnSpc>
            </a:pPr>
            <a:r>
              <a:rPr lang="en-US" sz="2400">
                <a:solidFill>
                  <a:srgbClr val="374963"/>
                </a:solidFill>
                <a:latin typeface="Roboto"/>
                <a:ea typeface="Roboto"/>
                <a:cs typeface="Roboto"/>
                <a:sym typeface="Roboto"/>
              </a:rPr>
              <a:t>Coffee is a daily necessity for many people around the world. Our business operates both physical coffee shops and an online store,offering beverages,snacks and bakery items. As competition in the coffee market grows, understanding customer preferences and product performance is crucial.To succeed, it’s important to collect and analyze sales data using modern tools.  </a:t>
            </a:r>
          </a:p>
        </p:txBody>
      </p:sp>
      <p:sp>
        <p:nvSpPr>
          <p:cNvPr name="TextBox 7" id="7"/>
          <p:cNvSpPr txBox="true"/>
          <p:nvPr/>
        </p:nvSpPr>
        <p:spPr>
          <a:xfrm rot="0">
            <a:off x="6373808" y="3206115"/>
            <a:ext cx="10885492" cy="489422"/>
          </a:xfrm>
          <a:prstGeom prst="rect">
            <a:avLst/>
          </a:prstGeom>
        </p:spPr>
        <p:txBody>
          <a:bodyPr anchor="t" rtlCol="false" tIns="0" lIns="0" bIns="0" rIns="0">
            <a:spAutoFit/>
          </a:bodyPr>
          <a:lstStyle/>
          <a:p>
            <a:pPr algn="ctr">
              <a:lnSpc>
                <a:spcPts val="3416"/>
              </a:lnSpc>
            </a:pPr>
            <a:r>
              <a:rPr lang="en-US" sz="2871">
                <a:solidFill>
                  <a:srgbClr val="C85D43"/>
                </a:solidFill>
                <a:latin typeface="Kaftus"/>
                <a:ea typeface="Kaftus"/>
                <a:cs typeface="Kaftus"/>
                <a:sym typeface="Kaftus"/>
              </a:rPr>
              <a:t>Problems because of poor data management</a:t>
            </a:r>
          </a:p>
        </p:txBody>
      </p:sp>
      <p:sp>
        <p:nvSpPr>
          <p:cNvPr name="TextBox 8" id="8"/>
          <p:cNvSpPr txBox="true"/>
          <p:nvPr/>
        </p:nvSpPr>
        <p:spPr>
          <a:xfrm rot="0">
            <a:off x="6373808" y="3859530"/>
            <a:ext cx="11738690" cy="16725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374963"/>
                </a:solidFill>
                <a:latin typeface="Roboto"/>
                <a:ea typeface="Roboto"/>
                <a:cs typeface="Roboto"/>
                <a:sym typeface="Roboto"/>
              </a:rPr>
              <a:t>The business cannot track what products are performing well or understand customer behaviour. </a:t>
            </a:r>
          </a:p>
          <a:p>
            <a:pPr algn="l" marL="518160" indent="-259080" lvl="1">
              <a:lnSpc>
                <a:spcPts val="3359"/>
              </a:lnSpc>
              <a:buFont typeface="Arial"/>
              <a:buChar char="•"/>
            </a:pPr>
            <a:r>
              <a:rPr lang="en-US" sz="2400">
                <a:solidFill>
                  <a:srgbClr val="374963"/>
                </a:solidFill>
                <a:latin typeface="Roboto"/>
                <a:ea typeface="Roboto"/>
                <a:cs typeface="Roboto"/>
                <a:sym typeface="Roboto"/>
              </a:rPr>
              <a:t>Poor decision-making,missed opportunities and reduces competitiveness. </a:t>
            </a:r>
          </a:p>
          <a:p>
            <a:pPr algn="l" marL="518160" indent="-259080" lvl="1">
              <a:lnSpc>
                <a:spcPts val="3359"/>
              </a:lnSpc>
              <a:buFont typeface="Arial"/>
              <a:buChar char="•"/>
            </a:pPr>
            <a:r>
              <a:rPr lang="en-US" sz="2400">
                <a:solidFill>
                  <a:srgbClr val="374963"/>
                </a:solidFill>
                <a:latin typeface="Roboto"/>
                <a:ea typeface="Roboto"/>
                <a:cs typeface="Roboto"/>
                <a:sym typeface="Roboto"/>
              </a:rPr>
              <a:t>Hard to plan promotions or tailor services to customer needs. </a:t>
            </a:r>
          </a:p>
        </p:txBody>
      </p:sp>
      <p:sp>
        <p:nvSpPr>
          <p:cNvPr name="TextBox 9" id="9"/>
          <p:cNvSpPr txBox="true"/>
          <p:nvPr/>
        </p:nvSpPr>
        <p:spPr>
          <a:xfrm rot="0">
            <a:off x="6549310" y="5694045"/>
            <a:ext cx="10453766" cy="489422"/>
          </a:xfrm>
          <a:prstGeom prst="rect">
            <a:avLst/>
          </a:prstGeom>
        </p:spPr>
        <p:txBody>
          <a:bodyPr anchor="t" rtlCol="false" tIns="0" lIns="0" bIns="0" rIns="0">
            <a:spAutoFit/>
          </a:bodyPr>
          <a:lstStyle/>
          <a:p>
            <a:pPr algn="ctr">
              <a:lnSpc>
                <a:spcPts val="3416"/>
              </a:lnSpc>
            </a:pPr>
            <a:r>
              <a:rPr lang="en-US" sz="2871">
                <a:solidFill>
                  <a:srgbClr val="C85D43"/>
                </a:solidFill>
                <a:latin typeface="Kaftus"/>
                <a:ea typeface="Kaftus"/>
                <a:cs typeface="Kaftus"/>
                <a:sym typeface="Kaftus"/>
              </a:rPr>
              <a:t>Benefits from implementing a Data Warehouse?</a:t>
            </a:r>
          </a:p>
        </p:txBody>
      </p:sp>
      <p:sp>
        <p:nvSpPr>
          <p:cNvPr name="TextBox 10" id="10"/>
          <p:cNvSpPr txBox="true"/>
          <p:nvPr/>
        </p:nvSpPr>
        <p:spPr>
          <a:xfrm rot="0">
            <a:off x="6709318" y="6191194"/>
            <a:ext cx="11738690" cy="3768090"/>
          </a:xfrm>
          <a:prstGeom prst="rect">
            <a:avLst/>
          </a:prstGeom>
        </p:spPr>
        <p:txBody>
          <a:bodyPr anchor="t" rtlCol="false" tIns="0" lIns="0" bIns="0" rIns="0">
            <a:spAutoFit/>
          </a:bodyPr>
          <a:lstStyle/>
          <a:p>
            <a:pPr algn="l">
              <a:lnSpc>
                <a:spcPts val="3359"/>
              </a:lnSpc>
            </a:pPr>
            <a:r>
              <a:rPr lang="en-US" sz="2400">
                <a:solidFill>
                  <a:srgbClr val="374963"/>
                </a:solidFill>
                <a:latin typeface="Roboto"/>
                <a:ea typeface="Roboto"/>
                <a:cs typeface="Roboto"/>
                <a:sym typeface="Roboto"/>
              </a:rPr>
              <a:t> It allows the business to answer key questions such as:</a:t>
            </a:r>
          </a:p>
          <a:p>
            <a:pPr algn="l" marL="518160" indent="-259080" lvl="1">
              <a:lnSpc>
                <a:spcPts val="3359"/>
              </a:lnSpc>
              <a:buFont typeface="Arial"/>
              <a:buChar char="•"/>
            </a:pPr>
            <a:r>
              <a:rPr lang="en-US" sz="2400">
                <a:solidFill>
                  <a:srgbClr val="374963"/>
                </a:solidFill>
                <a:latin typeface="Roboto"/>
                <a:ea typeface="Roboto"/>
                <a:cs typeface="Roboto"/>
                <a:sym typeface="Roboto"/>
              </a:rPr>
              <a:t> Which products sell best in each country or city?</a:t>
            </a:r>
          </a:p>
          <a:p>
            <a:pPr algn="l" marL="518160" indent="-259080" lvl="1">
              <a:lnSpc>
                <a:spcPts val="3359"/>
              </a:lnSpc>
              <a:buFont typeface="Arial"/>
              <a:buChar char="•"/>
            </a:pPr>
            <a:r>
              <a:rPr lang="en-US" sz="2400">
                <a:solidFill>
                  <a:srgbClr val="374963"/>
                </a:solidFill>
                <a:latin typeface="Roboto"/>
                <a:ea typeface="Roboto"/>
                <a:cs typeface="Roboto"/>
                <a:sym typeface="Roboto"/>
              </a:rPr>
              <a:t> How do promotions and loyalty programs affect sales?</a:t>
            </a:r>
          </a:p>
          <a:p>
            <a:pPr algn="l" marL="518160" indent="-259080" lvl="1">
              <a:lnSpc>
                <a:spcPts val="3359"/>
              </a:lnSpc>
              <a:buFont typeface="Arial"/>
              <a:buChar char="•"/>
            </a:pPr>
            <a:r>
              <a:rPr lang="en-US" sz="2400">
                <a:solidFill>
                  <a:srgbClr val="374963"/>
                </a:solidFill>
                <a:latin typeface="Roboto"/>
                <a:ea typeface="Roboto"/>
                <a:cs typeface="Roboto"/>
                <a:sym typeface="Roboto"/>
              </a:rPr>
              <a:t> What customer segments generate the most profit?</a:t>
            </a:r>
          </a:p>
          <a:p>
            <a:pPr algn="l">
              <a:lnSpc>
                <a:spcPts val="3359"/>
              </a:lnSpc>
            </a:pPr>
            <a:r>
              <a:rPr lang="en-US" sz="2400">
                <a:solidFill>
                  <a:srgbClr val="374963"/>
                </a:solidFill>
                <a:latin typeface="Roboto"/>
                <a:ea typeface="Roboto"/>
                <a:cs typeface="Roboto"/>
                <a:sym typeface="Roboto"/>
              </a:rPr>
              <a:t>Further benefits include:</a:t>
            </a:r>
          </a:p>
          <a:p>
            <a:pPr algn="l" marL="518160" indent="-259080" lvl="1">
              <a:lnSpc>
                <a:spcPts val="3359"/>
              </a:lnSpc>
              <a:buFont typeface="Arial"/>
              <a:buChar char="•"/>
            </a:pPr>
            <a:r>
              <a:rPr lang="en-US" sz="2400">
                <a:solidFill>
                  <a:srgbClr val="374963"/>
                </a:solidFill>
                <a:latin typeface="Roboto"/>
                <a:ea typeface="Roboto"/>
                <a:cs typeface="Roboto"/>
                <a:sym typeface="Roboto"/>
              </a:rPr>
              <a:t>Better stock and staff management.</a:t>
            </a:r>
          </a:p>
          <a:p>
            <a:pPr algn="l" marL="518160" indent="-259080" lvl="1">
              <a:lnSpc>
                <a:spcPts val="3359"/>
              </a:lnSpc>
              <a:buFont typeface="Arial"/>
              <a:buChar char="•"/>
            </a:pPr>
            <a:r>
              <a:rPr lang="en-US" sz="2400">
                <a:solidFill>
                  <a:srgbClr val="374963"/>
                </a:solidFill>
                <a:latin typeface="Roboto"/>
                <a:ea typeface="Roboto"/>
                <a:cs typeface="Roboto"/>
                <a:sym typeface="Roboto"/>
              </a:rPr>
              <a:t>Improved marketing strategies.</a:t>
            </a:r>
          </a:p>
          <a:p>
            <a:pPr algn="l" marL="518160" indent="-259080" lvl="1">
              <a:lnSpc>
                <a:spcPts val="3359"/>
              </a:lnSpc>
              <a:buFont typeface="Arial"/>
              <a:buChar char="•"/>
            </a:pPr>
            <a:r>
              <a:rPr lang="en-US" sz="2400">
                <a:solidFill>
                  <a:srgbClr val="374963"/>
                </a:solidFill>
                <a:latin typeface="Roboto"/>
                <a:ea typeface="Roboto"/>
                <a:cs typeface="Roboto"/>
                <a:sym typeface="Roboto"/>
              </a:rPr>
              <a:t>More personalized customer experience.</a:t>
            </a:r>
          </a:p>
          <a:p>
            <a:pPr algn="l">
              <a:lnSpc>
                <a:spcPts val="335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33498">
            <a:off x="6527939" y="-79212"/>
            <a:ext cx="4367944" cy="2509582"/>
          </a:xfrm>
          <a:custGeom>
            <a:avLst/>
            <a:gdLst/>
            <a:ahLst/>
            <a:cxnLst/>
            <a:rect r="r" b="b" t="t" l="l"/>
            <a:pathLst>
              <a:path h="2509582" w="4367944">
                <a:moveTo>
                  <a:pt x="0" y="0"/>
                </a:moveTo>
                <a:lnTo>
                  <a:pt x="4367944" y="0"/>
                </a:lnTo>
                <a:lnTo>
                  <a:pt x="4367944" y="2509582"/>
                </a:lnTo>
                <a:lnTo>
                  <a:pt x="0" y="2509582"/>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7695" y="2240634"/>
            <a:ext cx="1771843" cy="2655350"/>
          </a:xfrm>
          <a:custGeom>
            <a:avLst/>
            <a:gdLst/>
            <a:ahLst/>
            <a:cxnLst/>
            <a:rect r="r" b="b" t="t" l="l"/>
            <a:pathLst>
              <a:path h="2655350" w="1771843">
                <a:moveTo>
                  <a:pt x="0" y="0"/>
                </a:moveTo>
                <a:lnTo>
                  <a:pt x="1771843" y="0"/>
                </a:lnTo>
                <a:lnTo>
                  <a:pt x="1771843" y="2655350"/>
                </a:lnTo>
                <a:lnTo>
                  <a:pt x="0" y="2655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250152" y="2961723"/>
            <a:ext cx="2224807" cy="1935729"/>
          </a:xfrm>
          <a:custGeom>
            <a:avLst/>
            <a:gdLst/>
            <a:ahLst/>
            <a:cxnLst/>
            <a:rect r="r" b="b" t="t" l="l"/>
            <a:pathLst>
              <a:path h="1935729" w="2224807">
                <a:moveTo>
                  <a:pt x="0" y="0"/>
                </a:moveTo>
                <a:lnTo>
                  <a:pt x="2224807" y="0"/>
                </a:lnTo>
                <a:lnTo>
                  <a:pt x="2224807" y="1935728"/>
                </a:lnTo>
                <a:lnTo>
                  <a:pt x="0" y="19357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6457885" y="2838584"/>
            <a:ext cx="1704703" cy="2057400"/>
          </a:xfrm>
          <a:custGeom>
            <a:avLst/>
            <a:gdLst/>
            <a:ahLst/>
            <a:cxnLst/>
            <a:rect r="r" b="b" t="t" l="l"/>
            <a:pathLst>
              <a:path h="2057400" w="1704703">
                <a:moveTo>
                  <a:pt x="0" y="0"/>
                </a:moveTo>
                <a:lnTo>
                  <a:pt x="1704703" y="0"/>
                </a:lnTo>
                <a:lnTo>
                  <a:pt x="1704703" y="2057400"/>
                </a:lnTo>
                <a:lnTo>
                  <a:pt x="0" y="2057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9836447" y="2931806"/>
            <a:ext cx="1458402" cy="1964178"/>
          </a:xfrm>
          <a:custGeom>
            <a:avLst/>
            <a:gdLst/>
            <a:ahLst/>
            <a:cxnLst/>
            <a:rect r="r" b="b" t="t" l="l"/>
            <a:pathLst>
              <a:path h="1964178" w="1458402">
                <a:moveTo>
                  <a:pt x="0" y="0"/>
                </a:moveTo>
                <a:lnTo>
                  <a:pt x="1458402" y="0"/>
                </a:lnTo>
                <a:lnTo>
                  <a:pt x="1458402" y="1964178"/>
                </a:lnTo>
                <a:lnTo>
                  <a:pt x="0" y="1964178"/>
                </a:lnTo>
                <a:lnTo>
                  <a:pt x="0" y="0"/>
                </a:lnTo>
                <a:close/>
              </a:path>
            </a:pathLst>
          </a:custGeom>
          <a:blipFill>
            <a:blip r:embed="rId11"/>
            <a:stretch>
              <a:fillRect l="0" t="0" r="0" b="0"/>
            </a:stretch>
          </a:blipFill>
        </p:spPr>
      </p:sp>
      <p:sp>
        <p:nvSpPr>
          <p:cNvPr name="Freeform 8" id="8"/>
          <p:cNvSpPr/>
          <p:nvPr/>
        </p:nvSpPr>
        <p:spPr>
          <a:xfrm flipH="false" flipV="false" rot="0">
            <a:off x="12341309" y="2590124"/>
            <a:ext cx="2192664" cy="2305860"/>
          </a:xfrm>
          <a:custGeom>
            <a:avLst/>
            <a:gdLst/>
            <a:ahLst/>
            <a:cxnLst/>
            <a:rect r="r" b="b" t="t" l="l"/>
            <a:pathLst>
              <a:path h="2305860" w="2192664">
                <a:moveTo>
                  <a:pt x="0" y="0"/>
                </a:moveTo>
                <a:lnTo>
                  <a:pt x="2192664" y="0"/>
                </a:lnTo>
                <a:lnTo>
                  <a:pt x="2192664" y="2305860"/>
                </a:lnTo>
                <a:lnTo>
                  <a:pt x="0" y="230586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15291345" y="2745362"/>
            <a:ext cx="2646179" cy="2150622"/>
          </a:xfrm>
          <a:custGeom>
            <a:avLst/>
            <a:gdLst/>
            <a:ahLst/>
            <a:cxnLst/>
            <a:rect r="r" b="b" t="t" l="l"/>
            <a:pathLst>
              <a:path h="2150622" w="2646179">
                <a:moveTo>
                  <a:pt x="0" y="0"/>
                </a:moveTo>
                <a:lnTo>
                  <a:pt x="2646179" y="0"/>
                </a:lnTo>
                <a:lnTo>
                  <a:pt x="2646179" y="2150622"/>
                </a:lnTo>
                <a:lnTo>
                  <a:pt x="0" y="215062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0" id="10"/>
          <p:cNvSpPr txBox="true"/>
          <p:nvPr/>
        </p:nvSpPr>
        <p:spPr>
          <a:xfrm rot="0">
            <a:off x="3693331" y="458156"/>
            <a:ext cx="10290246" cy="1026788"/>
          </a:xfrm>
          <a:prstGeom prst="rect">
            <a:avLst/>
          </a:prstGeom>
        </p:spPr>
        <p:txBody>
          <a:bodyPr anchor="t" rtlCol="false" tIns="0" lIns="0" bIns="0" rIns="0">
            <a:spAutoFit/>
          </a:bodyPr>
          <a:lstStyle/>
          <a:p>
            <a:pPr algn="ctr">
              <a:lnSpc>
                <a:spcPts val="7133"/>
              </a:lnSpc>
            </a:pPr>
            <a:r>
              <a:rPr lang="en-US" sz="5994">
                <a:solidFill>
                  <a:srgbClr val="C85D43"/>
                </a:solidFill>
                <a:latin typeface="Kaftus"/>
                <a:ea typeface="Kaftus"/>
                <a:cs typeface="Kaftus"/>
                <a:sym typeface="Kaftus"/>
              </a:rPr>
              <a:t>Dataset Description</a:t>
            </a:r>
          </a:p>
        </p:txBody>
      </p:sp>
      <p:sp>
        <p:nvSpPr>
          <p:cNvPr name="TextBox 11" id="11"/>
          <p:cNvSpPr txBox="true"/>
          <p:nvPr/>
        </p:nvSpPr>
        <p:spPr>
          <a:xfrm rot="0">
            <a:off x="1020819" y="4954601"/>
            <a:ext cx="945594" cy="406019"/>
          </a:xfrm>
          <a:prstGeom prst="rect">
            <a:avLst/>
          </a:prstGeom>
        </p:spPr>
        <p:txBody>
          <a:bodyPr anchor="t" rtlCol="false" tIns="0" lIns="0" bIns="0" rIns="0">
            <a:spAutoFit/>
          </a:bodyPr>
          <a:lstStyle/>
          <a:p>
            <a:pPr algn="ctr">
              <a:lnSpc>
                <a:spcPts val="3289"/>
              </a:lnSpc>
              <a:spcBef>
                <a:spcPct val="0"/>
              </a:spcBef>
            </a:pPr>
            <a:r>
              <a:rPr lang="en-US" b="true" sz="2530">
                <a:solidFill>
                  <a:srgbClr val="C85D43"/>
                </a:solidFill>
                <a:latin typeface="Roboto Bold"/>
                <a:ea typeface="Roboto Bold"/>
                <a:cs typeface="Roboto Bold"/>
                <a:sym typeface="Roboto Bold"/>
              </a:rPr>
              <a:t>STAFF</a:t>
            </a:r>
          </a:p>
        </p:txBody>
      </p:sp>
      <p:sp>
        <p:nvSpPr>
          <p:cNvPr name="TextBox 12" id="12"/>
          <p:cNvSpPr txBox="true"/>
          <p:nvPr/>
        </p:nvSpPr>
        <p:spPr>
          <a:xfrm rot="0">
            <a:off x="237569" y="5417770"/>
            <a:ext cx="2512094" cy="2741693"/>
          </a:xfrm>
          <a:prstGeom prst="rect">
            <a:avLst/>
          </a:prstGeom>
        </p:spPr>
        <p:txBody>
          <a:bodyPr anchor="t" rtlCol="false" tIns="0" lIns="0" bIns="0" rIns="0">
            <a:spAutoFit/>
          </a:bodyPr>
          <a:lstStyle/>
          <a:p>
            <a:pPr algn="ctr" marL="405574" indent="-202787" lvl="1">
              <a:lnSpc>
                <a:spcPts val="2442"/>
              </a:lnSpc>
              <a:buFont typeface="Arial"/>
              <a:buChar char="•"/>
            </a:pPr>
            <a:r>
              <a:rPr lang="en-US" sz="1878">
                <a:solidFill>
                  <a:srgbClr val="C85D43"/>
                </a:solidFill>
                <a:latin typeface="Roboto"/>
                <a:ea typeface="Roboto"/>
                <a:cs typeface="Roboto"/>
                <a:sym typeface="Roboto"/>
              </a:rPr>
              <a:t>staff_id</a:t>
            </a:r>
            <a:r>
              <a:rPr lang="en-US" sz="1878">
                <a:solidFill>
                  <a:srgbClr val="C85D43"/>
                </a:solidFill>
                <a:latin typeface="Roboto"/>
                <a:ea typeface="Roboto"/>
                <a:cs typeface="Roboto"/>
                <a:sym typeface="Roboto"/>
              </a:rPr>
              <a:t> (PK)</a:t>
            </a:r>
          </a:p>
          <a:p>
            <a:pPr algn="ctr" marL="405574" indent="-202787" lvl="1">
              <a:lnSpc>
                <a:spcPts val="2442"/>
              </a:lnSpc>
              <a:buFont typeface="Arial"/>
              <a:buChar char="•"/>
            </a:pPr>
            <a:r>
              <a:rPr lang="en-US" sz="1878">
                <a:solidFill>
                  <a:srgbClr val="C85D43"/>
                </a:solidFill>
                <a:latin typeface="Roboto"/>
                <a:ea typeface="Roboto"/>
                <a:cs typeface="Roboto"/>
                <a:sym typeface="Roboto"/>
              </a:rPr>
              <a:t>staff_first_name</a:t>
            </a:r>
          </a:p>
          <a:p>
            <a:pPr algn="ctr" marL="405574" indent="-202787" lvl="1">
              <a:lnSpc>
                <a:spcPts val="2442"/>
              </a:lnSpc>
              <a:buFont typeface="Arial"/>
              <a:buChar char="•"/>
            </a:pPr>
            <a:r>
              <a:rPr lang="en-US" sz="1878">
                <a:solidFill>
                  <a:srgbClr val="C85D43"/>
                </a:solidFill>
                <a:latin typeface="Roboto"/>
                <a:ea typeface="Roboto"/>
                <a:cs typeface="Roboto"/>
                <a:sym typeface="Roboto"/>
              </a:rPr>
              <a:t>staff_last_name</a:t>
            </a:r>
          </a:p>
          <a:p>
            <a:pPr algn="ctr" marL="405574" indent="-202787" lvl="1">
              <a:lnSpc>
                <a:spcPts val="2442"/>
              </a:lnSpc>
              <a:buFont typeface="Arial"/>
              <a:buChar char="•"/>
            </a:pPr>
            <a:r>
              <a:rPr lang="en-US" sz="1878">
                <a:solidFill>
                  <a:srgbClr val="C85D43"/>
                </a:solidFill>
                <a:latin typeface="Roboto"/>
                <a:ea typeface="Roboto"/>
                <a:cs typeface="Roboto"/>
                <a:sym typeface="Roboto"/>
              </a:rPr>
              <a:t>staff_job_title</a:t>
            </a:r>
          </a:p>
          <a:p>
            <a:pPr algn="ctr" marL="405574" indent="-202787" lvl="1">
              <a:lnSpc>
                <a:spcPts val="2442"/>
              </a:lnSpc>
              <a:buFont typeface="Arial"/>
              <a:buChar char="•"/>
            </a:pPr>
            <a:r>
              <a:rPr lang="en-US" sz="1878">
                <a:solidFill>
                  <a:srgbClr val="C85D43"/>
                </a:solidFill>
                <a:latin typeface="Roboto"/>
                <a:ea typeface="Roboto"/>
                <a:cs typeface="Roboto"/>
                <a:sym typeface="Roboto"/>
              </a:rPr>
              <a:t>Job_start_date</a:t>
            </a:r>
          </a:p>
          <a:p>
            <a:pPr algn="ctr" marL="405574" indent="-202787" lvl="1">
              <a:lnSpc>
                <a:spcPts val="2442"/>
              </a:lnSpc>
              <a:buFont typeface="Arial"/>
              <a:buChar char="•"/>
            </a:pPr>
            <a:r>
              <a:rPr lang="en-US" sz="1878">
                <a:solidFill>
                  <a:srgbClr val="C85D43"/>
                </a:solidFill>
                <a:latin typeface="Roboto"/>
                <a:ea typeface="Roboto"/>
                <a:cs typeface="Roboto"/>
                <a:sym typeface="Roboto"/>
              </a:rPr>
              <a:t>hourly_wage</a:t>
            </a:r>
          </a:p>
          <a:p>
            <a:pPr algn="ctr" marL="405574" indent="-202787" lvl="1">
              <a:lnSpc>
                <a:spcPts val="2442"/>
              </a:lnSpc>
              <a:buFont typeface="Arial"/>
              <a:buChar char="•"/>
            </a:pPr>
            <a:r>
              <a:rPr lang="en-US" sz="1878">
                <a:solidFill>
                  <a:srgbClr val="C85D43"/>
                </a:solidFill>
                <a:latin typeface="Roboto"/>
                <a:ea typeface="Roboto"/>
                <a:cs typeface="Roboto"/>
                <a:sym typeface="Roboto"/>
              </a:rPr>
              <a:t>employment_status (e.g., active, leave)</a:t>
            </a:r>
          </a:p>
          <a:p>
            <a:pPr algn="l">
              <a:lnSpc>
                <a:spcPts val="2442"/>
              </a:lnSpc>
            </a:pPr>
          </a:p>
        </p:txBody>
      </p:sp>
      <p:sp>
        <p:nvSpPr>
          <p:cNvPr name="TextBox 13" id="13"/>
          <p:cNvSpPr txBox="true"/>
          <p:nvPr/>
        </p:nvSpPr>
        <p:spPr>
          <a:xfrm rot="0">
            <a:off x="3764088" y="4954601"/>
            <a:ext cx="1196935" cy="406019"/>
          </a:xfrm>
          <a:prstGeom prst="rect">
            <a:avLst/>
          </a:prstGeom>
        </p:spPr>
        <p:txBody>
          <a:bodyPr anchor="t" rtlCol="false" tIns="0" lIns="0" bIns="0" rIns="0">
            <a:spAutoFit/>
          </a:bodyPr>
          <a:lstStyle/>
          <a:p>
            <a:pPr algn="ctr">
              <a:lnSpc>
                <a:spcPts val="3289"/>
              </a:lnSpc>
              <a:spcBef>
                <a:spcPct val="0"/>
              </a:spcBef>
            </a:pPr>
            <a:r>
              <a:rPr lang="en-US" b="true" sz="2530">
                <a:solidFill>
                  <a:srgbClr val="C85D43"/>
                </a:solidFill>
                <a:latin typeface="Roboto Bold"/>
                <a:ea typeface="Roboto Bold"/>
                <a:cs typeface="Roboto Bold"/>
                <a:sym typeface="Roboto Bold"/>
              </a:rPr>
              <a:t>STORES</a:t>
            </a:r>
          </a:p>
        </p:txBody>
      </p:sp>
      <p:sp>
        <p:nvSpPr>
          <p:cNvPr name="TextBox 14" id="14"/>
          <p:cNvSpPr txBox="true"/>
          <p:nvPr/>
        </p:nvSpPr>
        <p:spPr>
          <a:xfrm rot="0">
            <a:off x="3106509" y="5417770"/>
            <a:ext cx="2512094" cy="2747918"/>
          </a:xfrm>
          <a:prstGeom prst="rect">
            <a:avLst/>
          </a:prstGeom>
        </p:spPr>
        <p:txBody>
          <a:bodyPr anchor="t" rtlCol="false" tIns="0" lIns="0" bIns="0" rIns="0">
            <a:spAutoFit/>
          </a:bodyPr>
          <a:lstStyle/>
          <a:p>
            <a:pPr algn="l" marL="405574" indent="-202787" lvl="1">
              <a:lnSpc>
                <a:spcPts val="2442"/>
              </a:lnSpc>
              <a:buFont typeface="Arial"/>
              <a:buChar char="•"/>
            </a:pPr>
            <a:r>
              <a:rPr lang="en-US" sz="1878">
                <a:solidFill>
                  <a:srgbClr val="C85D43"/>
                </a:solidFill>
                <a:latin typeface="Roboto"/>
                <a:ea typeface="Roboto"/>
                <a:cs typeface="Roboto"/>
                <a:sym typeface="Roboto"/>
              </a:rPr>
              <a:t>store_id</a:t>
            </a:r>
            <a:r>
              <a:rPr lang="en-US" sz="1878">
                <a:solidFill>
                  <a:srgbClr val="C85D43"/>
                </a:solidFill>
                <a:latin typeface="Roboto"/>
                <a:ea typeface="Roboto"/>
                <a:cs typeface="Roboto"/>
                <a:sym typeface="Roboto"/>
              </a:rPr>
              <a:t> (PK)</a:t>
            </a:r>
          </a:p>
          <a:p>
            <a:pPr algn="l" marL="405574" indent="-202787" lvl="1">
              <a:lnSpc>
                <a:spcPts val="2442"/>
              </a:lnSpc>
              <a:buFont typeface="Arial"/>
              <a:buChar char="•"/>
            </a:pPr>
            <a:r>
              <a:rPr lang="en-US" sz="1878">
                <a:solidFill>
                  <a:srgbClr val="C85D43"/>
                </a:solidFill>
                <a:latin typeface="Roboto"/>
                <a:ea typeface="Roboto"/>
                <a:cs typeface="Roboto"/>
                <a:sym typeface="Roboto"/>
              </a:rPr>
              <a:t>store_name</a:t>
            </a:r>
          </a:p>
          <a:p>
            <a:pPr algn="l" marL="405574" indent="-202787" lvl="1">
              <a:lnSpc>
                <a:spcPts val="2442"/>
              </a:lnSpc>
              <a:buFont typeface="Arial"/>
              <a:buChar char="•"/>
            </a:pPr>
            <a:r>
              <a:rPr lang="en-US" sz="1878">
                <a:solidFill>
                  <a:srgbClr val="C85D43"/>
                </a:solidFill>
                <a:latin typeface="Roboto"/>
                <a:ea typeface="Roboto"/>
                <a:cs typeface="Roboto"/>
                <a:sym typeface="Roboto"/>
              </a:rPr>
              <a:t>store_city</a:t>
            </a:r>
          </a:p>
          <a:p>
            <a:pPr algn="l" marL="405574" indent="-202787" lvl="1">
              <a:lnSpc>
                <a:spcPts val="2442"/>
              </a:lnSpc>
              <a:buFont typeface="Arial"/>
              <a:buChar char="•"/>
            </a:pPr>
            <a:r>
              <a:rPr lang="en-US" sz="1878">
                <a:solidFill>
                  <a:srgbClr val="C85D43"/>
                </a:solidFill>
                <a:latin typeface="Roboto"/>
                <a:ea typeface="Roboto"/>
                <a:cs typeface="Roboto"/>
                <a:sym typeface="Roboto"/>
              </a:rPr>
              <a:t>store_country</a:t>
            </a:r>
          </a:p>
          <a:p>
            <a:pPr algn="l" marL="405574" indent="-202787" lvl="1">
              <a:lnSpc>
                <a:spcPts val="2442"/>
              </a:lnSpc>
              <a:buFont typeface="Arial"/>
              <a:buChar char="•"/>
            </a:pPr>
            <a:r>
              <a:rPr lang="en-US" sz="1878">
                <a:solidFill>
                  <a:srgbClr val="C85D43"/>
                </a:solidFill>
                <a:latin typeface="Roboto"/>
                <a:ea typeface="Roboto"/>
                <a:cs typeface="Roboto"/>
                <a:sym typeface="Roboto"/>
              </a:rPr>
              <a:t>store_address</a:t>
            </a:r>
          </a:p>
          <a:p>
            <a:pPr algn="l" marL="405574" indent="-202787" lvl="1">
              <a:lnSpc>
                <a:spcPts val="2442"/>
              </a:lnSpc>
              <a:buFont typeface="Arial"/>
              <a:buChar char="•"/>
            </a:pPr>
            <a:r>
              <a:rPr lang="en-US" sz="1878">
                <a:solidFill>
                  <a:srgbClr val="C85D43"/>
                </a:solidFill>
                <a:latin typeface="Roboto"/>
                <a:ea typeface="Roboto"/>
                <a:cs typeface="Roboto"/>
                <a:sym typeface="Roboto"/>
              </a:rPr>
              <a:t>store_floor_area</a:t>
            </a:r>
          </a:p>
          <a:p>
            <a:pPr algn="l" marL="405574" indent="-202787" lvl="1">
              <a:lnSpc>
                <a:spcPts val="2442"/>
              </a:lnSpc>
              <a:buFont typeface="Arial"/>
              <a:buChar char="•"/>
            </a:pPr>
            <a:r>
              <a:rPr lang="en-US" sz="1878">
                <a:solidFill>
                  <a:srgbClr val="C85D43"/>
                </a:solidFill>
                <a:latin typeface="Roboto"/>
                <a:ea typeface="Roboto"/>
                <a:cs typeface="Roboto"/>
                <a:sym typeface="Roboto"/>
              </a:rPr>
              <a:t>store_type (e.g., mall, standalone)</a:t>
            </a:r>
          </a:p>
          <a:p>
            <a:pPr algn="l" marL="405574" indent="-202787" lvl="1">
              <a:lnSpc>
                <a:spcPts val="2442"/>
              </a:lnSpc>
              <a:buFont typeface="Arial"/>
              <a:buChar char="•"/>
            </a:pPr>
            <a:r>
              <a:rPr lang="en-US" sz="1878">
                <a:solidFill>
                  <a:srgbClr val="C85D43"/>
                </a:solidFill>
                <a:latin typeface="Roboto"/>
                <a:ea typeface="Roboto"/>
                <a:cs typeface="Roboto"/>
                <a:sym typeface="Roboto"/>
              </a:rPr>
              <a:t>website</a:t>
            </a:r>
          </a:p>
        </p:txBody>
      </p:sp>
      <p:sp>
        <p:nvSpPr>
          <p:cNvPr name="TextBox 15" id="15"/>
          <p:cNvSpPr txBox="true"/>
          <p:nvPr/>
        </p:nvSpPr>
        <p:spPr>
          <a:xfrm rot="0">
            <a:off x="6360236" y="4954601"/>
            <a:ext cx="1899999" cy="406019"/>
          </a:xfrm>
          <a:prstGeom prst="rect">
            <a:avLst/>
          </a:prstGeom>
        </p:spPr>
        <p:txBody>
          <a:bodyPr anchor="t" rtlCol="false" tIns="0" lIns="0" bIns="0" rIns="0">
            <a:spAutoFit/>
          </a:bodyPr>
          <a:lstStyle/>
          <a:p>
            <a:pPr algn="ctr">
              <a:lnSpc>
                <a:spcPts val="3289"/>
              </a:lnSpc>
              <a:spcBef>
                <a:spcPct val="0"/>
              </a:spcBef>
            </a:pPr>
            <a:r>
              <a:rPr lang="en-US" b="true" sz="2530">
                <a:solidFill>
                  <a:srgbClr val="C85D43"/>
                </a:solidFill>
                <a:latin typeface="Roboto Bold"/>
                <a:ea typeface="Roboto Bold"/>
                <a:cs typeface="Roboto Bold"/>
                <a:sym typeface="Roboto Bold"/>
              </a:rPr>
              <a:t>CUSTOMERS</a:t>
            </a:r>
          </a:p>
        </p:txBody>
      </p:sp>
      <p:sp>
        <p:nvSpPr>
          <p:cNvPr name="TextBox 16" id="16"/>
          <p:cNvSpPr txBox="true"/>
          <p:nvPr/>
        </p:nvSpPr>
        <p:spPr>
          <a:xfrm rot="0">
            <a:off x="5952113" y="5417770"/>
            <a:ext cx="2871993" cy="2747918"/>
          </a:xfrm>
          <a:prstGeom prst="rect">
            <a:avLst/>
          </a:prstGeom>
        </p:spPr>
        <p:txBody>
          <a:bodyPr anchor="t" rtlCol="false" tIns="0" lIns="0" bIns="0" rIns="0">
            <a:spAutoFit/>
          </a:bodyPr>
          <a:lstStyle/>
          <a:p>
            <a:pPr algn="l" marL="405574" indent="-202787" lvl="1">
              <a:lnSpc>
                <a:spcPts val="2442"/>
              </a:lnSpc>
              <a:buFont typeface="Arial"/>
              <a:buChar char="•"/>
            </a:pPr>
            <a:r>
              <a:rPr lang="en-US" sz="1878">
                <a:solidFill>
                  <a:srgbClr val="C85D43"/>
                </a:solidFill>
                <a:latin typeface="Roboto"/>
                <a:ea typeface="Roboto"/>
                <a:cs typeface="Roboto"/>
                <a:sym typeface="Roboto"/>
              </a:rPr>
              <a:t>customer_id</a:t>
            </a:r>
            <a:r>
              <a:rPr lang="en-US" sz="1878">
                <a:solidFill>
                  <a:srgbClr val="C85D43"/>
                </a:solidFill>
                <a:latin typeface="Roboto"/>
                <a:ea typeface="Roboto"/>
                <a:cs typeface="Roboto"/>
                <a:sym typeface="Roboto"/>
              </a:rPr>
              <a:t> (PK)</a:t>
            </a:r>
          </a:p>
          <a:p>
            <a:pPr algn="l" marL="405574" indent="-202787" lvl="1">
              <a:lnSpc>
                <a:spcPts val="2442"/>
              </a:lnSpc>
              <a:buFont typeface="Arial"/>
              <a:buChar char="•"/>
            </a:pPr>
            <a:r>
              <a:rPr lang="en-US" sz="1878">
                <a:solidFill>
                  <a:srgbClr val="C85D43"/>
                </a:solidFill>
                <a:latin typeface="Roboto"/>
                <a:ea typeface="Roboto"/>
                <a:cs typeface="Roboto"/>
                <a:sym typeface="Roboto"/>
              </a:rPr>
              <a:t>customer_first_name</a:t>
            </a:r>
          </a:p>
          <a:p>
            <a:pPr algn="l" marL="405574" indent="-202787" lvl="1">
              <a:lnSpc>
                <a:spcPts val="2442"/>
              </a:lnSpc>
              <a:buFont typeface="Arial"/>
              <a:buChar char="•"/>
            </a:pPr>
            <a:r>
              <a:rPr lang="en-US" sz="1878">
                <a:solidFill>
                  <a:srgbClr val="C85D43"/>
                </a:solidFill>
                <a:latin typeface="Roboto"/>
                <a:ea typeface="Roboto"/>
                <a:cs typeface="Roboto"/>
                <a:sym typeface="Roboto"/>
              </a:rPr>
              <a:t> customer_last_name</a:t>
            </a:r>
          </a:p>
          <a:p>
            <a:pPr algn="l" marL="405574" indent="-202787" lvl="1">
              <a:lnSpc>
                <a:spcPts val="2442"/>
              </a:lnSpc>
              <a:buFont typeface="Arial"/>
              <a:buChar char="•"/>
            </a:pPr>
            <a:r>
              <a:rPr lang="en-US" sz="1878">
                <a:solidFill>
                  <a:srgbClr val="C85D43"/>
                </a:solidFill>
                <a:latin typeface="Roboto"/>
                <a:ea typeface="Roboto"/>
                <a:cs typeface="Roboto"/>
                <a:sym typeface="Roboto"/>
              </a:rPr>
              <a:t>customer_country</a:t>
            </a:r>
          </a:p>
          <a:p>
            <a:pPr algn="l" marL="405574" indent="-202787" lvl="1">
              <a:lnSpc>
                <a:spcPts val="2442"/>
              </a:lnSpc>
              <a:buFont typeface="Arial"/>
              <a:buChar char="•"/>
            </a:pPr>
            <a:r>
              <a:rPr lang="en-US" sz="1878">
                <a:solidFill>
                  <a:srgbClr val="C85D43"/>
                </a:solidFill>
                <a:latin typeface="Roboto"/>
                <a:ea typeface="Roboto"/>
                <a:cs typeface="Roboto"/>
                <a:sym typeface="Roboto"/>
              </a:rPr>
              <a:t>loyalty_member</a:t>
            </a:r>
          </a:p>
          <a:p>
            <a:pPr algn="l" marL="405574" indent="-202787" lvl="1">
              <a:lnSpc>
                <a:spcPts val="2442"/>
              </a:lnSpc>
              <a:buFont typeface="Arial"/>
              <a:buChar char="•"/>
            </a:pPr>
            <a:r>
              <a:rPr lang="en-US" sz="1878">
                <a:solidFill>
                  <a:srgbClr val="C85D43"/>
                </a:solidFill>
                <a:latin typeface="Roboto"/>
                <a:ea typeface="Roboto"/>
                <a:cs typeface="Roboto"/>
                <a:sym typeface="Roboto"/>
              </a:rPr>
              <a:t>loyalty_discount</a:t>
            </a:r>
          </a:p>
          <a:p>
            <a:pPr algn="l" marL="405574" indent="-202787" lvl="1">
              <a:lnSpc>
                <a:spcPts val="2442"/>
              </a:lnSpc>
              <a:buFont typeface="Arial"/>
              <a:buChar char="•"/>
            </a:pPr>
            <a:r>
              <a:rPr lang="en-US" sz="1878">
                <a:solidFill>
                  <a:srgbClr val="C85D43"/>
                </a:solidFill>
                <a:latin typeface="Roboto"/>
                <a:ea typeface="Roboto"/>
                <a:cs typeface="Roboto"/>
                <a:sym typeface="Roboto"/>
              </a:rPr>
              <a:t>gender</a:t>
            </a:r>
          </a:p>
          <a:p>
            <a:pPr algn="l" marL="405574" indent="-202787" lvl="1">
              <a:lnSpc>
                <a:spcPts val="2442"/>
              </a:lnSpc>
              <a:buFont typeface="Arial"/>
              <a:buChar char="•"/>
            </a:pPr>
            <a:r>
              <a:rPr lang="en-US" sz="1878">
                <a:solidFill>
                  <a:srgbClr val="C85D43"/>
                </a:solidFill>
                <a:latin typeface="Roboto"/>
                <a:ea typeface="Roboto"/>
                <a:cs typeface="Roboto"/>
                <a:sym typeface="Roboto"/>
              </a:rPr>
              <a:t>birth_year</a:t>
            </a:r>
          </a:p>
          <a:p>
            <a:pPr algn="l" marL="405574" indent="-202787" lvl="1">
              <a:lnSpc>
                <a:spcPts val="2442"/>
              </a:lnSpc>
              <a:buFont typeface="Arial"/>
              <a:buChar char="•"/>
            </a:pPr>
            <a:r>
              <a:rPr lang="en-US" sz="1878">
                <a:solidFill>
                  <a:srgbClr val="C85D43"/>
                </a:solidFill>
                <a:latin typeface="Roboto"/>
                <a:ea typeface="Roboto"/>
                <a:cs typeface="Roboto"/>
                <a:sym typeface="Roboto"/>
              </a:rPr>
              <a:t>signup_dt</a:t>
            </a:r>
          </a:p>
        </p:txBody>
      </p:sp>
      <p:sp>
        <p:nvSpPr>
          <p:cNvPr name="TextBox 17" id="17"/>
          <p:cNvSpPr txBox="true"/>
          <p:nvPr/>
        </p:nvSpPr>
        <p:spPr>
          <a:xfrm rot="0">
            <a:off x="9738759" y="4954601"/>
            <a:ext cx="1653778" cy="406019"/>
          </a:xfrm>
          <a:prstGeom prst="rect">
            <a:avLst/>
          </a:prstGeom>
        </p:spPr>
        <p:txBody>
          <a:bodyPr anchor="t" rtlCol="false" tIns="0" lIns="0" bIns="0" rIns="0">
            <a:spAutoFit/>
          </a:bodyPr>
          <a:lstStyle/>
          <a:p>
            <a:pPr algn="ctr">
              <a:lnSpc>
                <a:spcPts val="3289"/>
              </a:lnSpc>
              <a:spcBef>
                <a:spcPct val="0"/>
              </a:spcBef>
            </a:pPr>
            <a:r>
              <a:rPr lang="en-US" b="true" sz="2530">
                <a:solidFill>
                  <a:srgbClr val="C85D43"/>
                </a:solidFill>
                <a:latin typeface="Roboto Bold"/>
                <a:ea typeface="Roboto Bold"/>
                <a:cs typeface="Roboto Bold"/>
                <a:sym typeface="Roboto Bold"/>
              </a:rPr>
              <a:t>PRODUCTS</a:t>
            </a:r>
          </a:p>
        </p:txBody>
      </p:sp>
      <p:sp>
        <p:nvSpPr>
          <p:cNvPr name="TextBox 18" id="18"/>
          <p:cNvSpPr txBox="true"/>
          <p:nvPr/>
        </p:nvSpPr>
        <p:spPr>
          <a:xfrm rot="0">
            <a:off x="9129652" y="5417770"/>
            <a:ext cx="2871993" cy="2747918"/>
          </a:xfrm>
          <a:prstGeom prst="rect">
            <a:avLst/>
          </a:prstGeom>
        </p:spPr>
        <p:txBody>
          <a:bodyPr anchor="t" rtlCol="false" tIns="0" lIns="0" bIns="0" rIns="0">
            <a:spAutoFit/>
          </a:bodyPr>
          <a:lstStyle/>
          <a:p>
            <a:pPr algn="l" marL="405574" indent="-202787" lvl="1">
              <a:lnSpc>
                <a:spcPts val="2442"/>
              </a:lnSpc>
              <a:buFont typeface="Arial"/>
              <a:buChar char="•"/>
            </a:pPr>
            <a:r>
              <a:rPr lang="en-US" sz="1878">
                <a:solidFill>
                  <a:srgbClr val="C85D43"/>
                </a:solidFill>
                <a:latin typeface="Roboto"/>
                <a:ea typeface="Roboto"/>
                <a:cs typeface="Roboto"/>
                <a:sym typeface="Roboto"/>
              </a:rPr>
              <a:t>product_id</a:t>
            </a:r>
            <a:r>
              <a:rPr lang="en-US" sz="1878">
                <a:solidFill>
                  <a:srgbClr val="C85D43"/>
                </a:solidFill>
                <a:latin typeface="Roboto"/>
                <a:ea typeface="Roboto"/>
                <a:cs typeface="Roboto"/>
                <a:sym typeface="Roboto"/>
              </a:rPr>
              <a:t> (PK)</a:t>
            </a:r>
          </a:p>
          <a:p>
            <a:pPr algn="l" marL="405574" indent="-202787" lvl="1">
              <a:lnSpc>
                <a:spcPts val="2442"/>
              </a:lnSpc>
              <a:buFont typeface="Arial"/>
              <a:buChar char="•"/>
            </a:pPr>
            <a:r>
              <a:rPr lang="en-US" sz="1878">
                <a:solidFill>
                  <a:srgbClr val="C85D43"/>
                </a:solidFill>
                <a:latin typeface="Roboto"/>
                <a:ea typeface="Roboto"/>
                <a:cs typeface="Roboto"/>
                <a:sym typeface="Roboto"/>
              </a:rPr>
              <a:t>product_group</a:t>
            </a:r>
          </a:p>
          <a:p>
            <a:pPr algn="l" marL="405574" indent="-202787" lvl="1">
              <a:lnSpc>
                <a:spcPts val="2442"/>
              </a:lnSpc>
              <a:buFont typeface="Arial"/>
              <a:buChar char="•"/>
            </a:pPr>
            <a:r>
              <a:rPr lang="en-US" sz="1878">
                <a:solidFill>
                  <a:srgbClr val="C85D43"/>
                </a:solidFill>
                <a:latin typeface="Roboto"/>
                <a:ea typeface="Roboto"/>
                <a:cs typeface="Roboto"/>
                <a:sym typeface="Roboto"/>
              </a:rPr>
              <a:t>product_category</a:t>
            </a:r>
          </a:p>
          <a:p>
            <a:pPr algn="l" marL="405574" indent="-202787" lvl="1">
              <a:lnSpc>
                <a:spcPts val="2442"/>
              </a:lnSpc>
              <a:buFont typeface="Arial"/>
              <a:buChar char="•"/>
            </a:pPr>
            <a:r>
              <a:rPr lang="en-US" sz="1878">
                <a:solidFill>
                  <a:srgbClr val="C85D43"/>
                </a:solidFill>
                <a:latin typeface="Roboto"/>
                <a:ea typeface="Roboto"/>
                <a:cs typeface="Roboto"/>
                <a:sym typeface="Roboto"/>
              </a:rPr>
              <a:t> product_type</a:t>
            </a:r>
          </a:p>
          <a:p>
            <a:pPr algn="l" marL="405574" indent="-202787" lvl="1">
              <a:lnSpc>
                <a:spcPts val="2442"/>
              </a:lnSpc>
              <a:buFont typeface="Arial"/>
              <a:buChar char="•"/>
            </a:pPr>
            <a:r>
              <a:rPr lang="en-US" sz="1878">
                <a:solidFill>
                  <a:srgbClr val="C85D43"/>
                </a:solidFill>
                <a:latin typeface="Roboto"/>
                <a:ea typeface="Roboto"/>
                <a:cs typeface="Roboto"/>
                <a:sym typeface="Roboto"/>
              </a:rPr>
              <a:t>product_name</a:t>
            </a:r>
          </a:p>
          <a:p>
            <a:pPr algn="l" marL="405574" indent="-202787" lvl="1">
              <a:lnSpc>
                <a:spcPts val="2442"/>
              </a:lnSpc>
              <a:buFont typeface="Arial"/>
              <a:buChar char="•"/>
            </a:pPr>
            <a:r>
              <a:rPr lang="en-US" sz="1878">
                <a:solidFill>
                  <a:srgbClr val="C85D43"/>
                </a:solidFill>
                <a:latin typeface="Roboto"/>
                <a:ea typeface="Roboto"/>
                <a:cs typeface="Roboto"/>
                <a:sym typeface="Roboto"/>
              </a:rPr>
              <a:t>promo_flag</a:t>
            </a:r>
          </a:p>
          <a:p>
            <a:pPr algn="l" marL="405574" indent="-202787" lvl="1">
              <a:lnSpc>
                <a:spcPts val="2442"/>
              </a:lnSpc>
              <a:buFont typeface="Arial"/>
              <a:buChar char="•"/>
            </a:pPr>
            <a:r>
              <a:rPr lang="en-US" sz="1878">
                <a:solidFill>
                  <a:srgbClr val="C85D43"/>
                </a:solidFill>
                <a:latin typeface="Roboto"/>
                <a:ea typeface="Roboto"/>
                <a:cs typeface="Roboto"/>
                <a:sym typeface="Roboto"/>
              </a:rPr>
              <a:t>promo_discount</a:t>
            </a:r>
          </a:p>
          <a:p>
            <a:pPr algn="l" marL="405574" indent="-202787" lvl="1">
              <a:lnSpc>
                <a:spcPts val="2442"/>
              </a:lnSpc>
              <a:buFont typeface="Arial"/>
              <a:buChar char="•"/>
            </a:pPr>
            <a:r>
              <a:rPr lang="en-US" sz="1878">
                <a:solidFill>
                  <a:srgbClr val="C85D43"/>
                </a:solidFill>
                <a:latin typeface="Roboto"/>
                <a:ea typeface="Roboto"/>
                <a:cs typeface="Roboto"/>
                <a:sym typeface="Roboto"/>
              </a:rPr>
              <a:t>base_price</a:t>
            </a:r>
          </a:p>
          <a:p>
            <a:pPr algn="l" marL="405574" indent="-202787" lvl="1">
              <a:lnSpc>
                <a:spcPts val="2442"/>
              </a:lnSpc>
              <a:buFont typeface="Arial"/>
              <a:buChar char="•"/>
            </a:pPr>
            <a:r>
              <a:rPr lang="en-US" sz="1878">
                <a:solidFill>
                  <a:srgbClr val="C85D43"/>
                </a:solidFill>
                <a:latin typeface="Roboto"/>
                <a:ea typeface="Roboto"/>
                <a:cs typeface="Roboto"/>
                <a:sym typeface="Roboto"/>
              </a:rPr>
              <a:t>is_limited_edition</a:t>
            </a:r>
          </a:p>
        </p:txBody>
      </p:sp>
      <p:sp>
        <p:nvSpPr>
          <p:cNvPr name="TextBox 19" id="19"/>
          <p:cNvSpPr txBox="true"/>
          <p:nvPr/>
        </p:nvSpPr>
        <p:spPr>
          <a:xfrm rot="0">
            <a:off x="12613312" y="4954601"/>
            <a:ext cx="1648659" cy="406019"/>
          </a:xfrm>
          <a:prstGeom prst="rect">
            <a:avLst/>
          </a:prstGeom>
        </p:spPr>
        <p:txBody>
          <a:bodyPr anchor="t" rtlCol="false" tIns="0" lIns="0" bIns="0" rIns="0">
            <a:spAutoFit/>
          </a:bodyPr>
          <a:lstStyle/>
          <a:p>
            <a:pPr algn="ctr">
              <a:lnSpc>
                <a:spcPts val="3289"/>
              </a:lnSpc>
              <a:spcBef>
                <a:spcPct val="0"/>
              </a:spcBef>
            </a:pPr>
            <a:r>
              <a:rPr lang="en-US" b="true" sz="2530">
                <a:solidFill>
                  <a:srgbClr val="C85D43"/>
                </a:solidFill>
                <a:latin typeface="Roboto Bold"/>
                <a:ea typeface="Roboto Bold"/>
                <a:cs typeface="Roboto Bold"/>
                <a:sym typeface="Roboto Bold"/>
              </a:rPr>
              <a:t>PAYMENTS</a:t>
            </a:r>
          </a:p>
        </p:txBody>
      </p:sp>
      <p:sp>
        <p:nvSpPr>
          <p:cNvPr name="TextBox 20" id="20"/>
          <p:cNvSpPr txBox="true"/>
          <p:nvPr/>
        </p:nvSpPr>
        <p:spPr>
          <a:xfrm rot="0">
            <a:off x="12001645" y="5417770"/>
            <a:ext cx="2871993" cy="2138318"/>
          </a:xfrm>
          <a:prstGeom prst="rect">
            <a:avLst/>
          </a:prstGeom>
        </p:spPr>
        <p:txBody>
          <a:bodyPr anchor="t" rtlCol="false" tIns="0" lIns="0" bIns="0" rIns="0">
            <a:spAutoFit/>
          </a:bodyPr>
          <a:lstStyle/>
          <a:p>
            <a:pPr algn="l" marL="405574" indent="-202787" lvl="1">
              <a:lnSpc>
                <a:spcPts val="2442"/>
              </a:lnSpc>
              <a:buFont typeface="Arial"/>
              <a:buChar char="•"/>
            </a:pPr>
            <a:r>
              <a:rPr lang="en-US" sz="1878">
                <a:solidFill>
                  <a:srgbClr val="C85D43"/>
                </a:solidFill>
                <a:latin typeface="Roboto"/>
                <a:ea typeface="Roboto"/>
                <a:cs typeface="Roboto"/>
                <a:sym typeface="Roboto"/>
              </a:rPr>
              <a:t>payment_id</a:t>
            </a:r>
            <a:r>
              <a:rPr lang="en-US" sz="1878">
                <a:solidFill>
                  <a:srgbClr val="C85D43"/>
                </a:solidFill>
                <a:latin typeface="Roboto"/>
                <a:ea typeface="Roboto"/>
                <a:cs typeface="Roboto"/>
                <a:sym typeface="Roboto"/>
              </a:rPr>
              <a:t> (PK)</a:t>
            </a:r>
          </a:p>
          <a:p>
            <a:pPr algn="l" marL="405574" indent="-202787" lvl="1">
              <a:lnSpc>
                <a:spcPts val="2442"/>
              </a:lnSpc>
              <a:buFont typeface="Arial"/>
              <a:buChar char="•"/>
            </a:pPr>
            <a:r>
              <a:rPr lang="en-US" sz="1878">
                <a:solidFill>
                  <a:srgbClr val="C85D43"/>
                </a:solidFill>
                <a:latin typeface="Roboto"/>
                <a:ea typeface="Roboto"/>
                <a:cs typeface="Roboto"/>
                <a:sym typeface="Roboto"/>
              </a:rPr>
              <a:t>payment_method (e.g., Card, Wallet, Cash)</a:t>
            </a:r>
          </a:p>
          <a:p>
            <a:pPr algn="l" marL="405574" indent="-202787" lvl="1">
              <a:lnSpc>
                <a:spcPts val="2442"/>
              </a:lnSpc>
              <a:buFont typeface="Arial"/>
              <a:buChar char="•"/>
            </a:pPr>
            <a:r>
              <a:rPr lang="en-US" sz="1878">
                <a:solidFill>
                  <a:srgbClr val="C85D43"/>
                </a:solidFill>
                <a:latin typeface="Roboto"/>
                <a:ea typeface="Roboto"/>
                <a:cs typeface="Roboto"/>
                <a:sym typeface="Roboto"/>
              </a:rPr>
              <a:t>payment_provider (e.g., Visa, PayPal)</a:t>
            </a:r>
          </a:p>
          <a:p>
            <a:pPr algn="l" marL="405574" indent="-202787" lvl="1">
              <a:lnSpc>
                <a:spcPts val="2442"/>
              </a:lnSpc>
              <a:buFont typeface="Arial"/>
              <a:buChar char="•"/>
            </a:pPr>
            <a:r>
              <a:rPr lang="en-US" sz="1878">
                <a:solidFill>
                  <a:srgbClr val="C85D43"/>
                </a:solidFill>
                <a:latin typeface="Roboto"/>
                <a:ea typeface="Roboto"/>
                <a:cs typeface="Roboto"/>
                <a:sym typeface="Roboto"/>
              </a:rPr>
              <a:t>transaction_fee_rate</a:t>
            </a:r>
          </a:p>
          <a:p>
            <a:pPr algn="l" marL="405574" indent="-202787" lvl="1">
              <a:lnSpc>
                <a:spcPts val="2442"/>
              </a:lnSpc>
              <a:buFont typeface="Arial"/>
              <a:buChar char="•"/>
            </a:pPr>
            <a:r>
              <a:rPr lang="en-US" sz="1878">
                <a:solidFill>
                  <a:srgbClr val="C85D43"/>
                </a:solidFill>
                <a:latin typeface="Roboto"/>
                <a:ea typeface="Roboto"/>
                <a:cs typeface="Roboto"/>
                <a:sym typeface="Roboto"/>
              </a:rPr>
              <a:t>is_contactless</a:t>
            </a:r>
          </a:p>
        </p:txBody>
      </p:sp>
      <p:sp>
        <p:nvSpPr>
          <p:cNvPr name="TextBox 21" id="21"/>
          <p:cNvSpPr txBox="true"/>
          <p:nvPr/>
        </p:nvSpPr>
        <p:spPr>
          <a:xfrm rot="0">
            <a:off x="16124492" y="4954601"/>
            <a:ext cx="979884" cy="406019"/>
          </a:xfrm>
          <a:prstGeom prst="rect">
            <a:avLst/>
          </a:prstGeom>
        </p:spPr>
        <p:txBody>
          <a:bodyPr anchor="t" rtlCol="false" tIns="0" lIns="0" bIns="0" rIns="0">
            <a:spAutoFit/>
          </a:bodyPr>
          <a:lstStyle/>
          <a:p>
            <a:pPr algn="ctr">
              <a:lnSpc>
                <a:spcPts val="3289"/>
              </a:lnSpc>
              <a:spcBef>
                <a:spcPct val="0"/>
              </a:spcBef>
            </a:pPr>
            <a:r>
              <a:rPr lang="en-US" b="true" sz="2530">
                <a:solidFill>
                  <a:srgbClr val="C85D43"/>
                </a:solidFill>
                <a:latin typeface="Roboto Bold"/>
                <a:ea typeface="Roboto Bold"/>
                <a:cs typeface="Roboto Bold"/>
                <a:sym typeface="Roboto Bold"/>
              </a:rPr>
              <a:t>DATES</a:t>
            </a:r>
          </a:p>
        </p:txBody>
      </p:sp>
      <p:sp>
        <p:nvSpPr>
          <p:cNvPr name="TextBox 22" id="22"/>
          <p:cNvSpPr txBox="true"/>
          <p:nvPr/>
        </p:nvSpPr>
        <p:spPr>
          <a:xfrm rot="0">
            <a:off x="15178438" y="5417770"/>
            <a:ext cx="2871993" cy="3052718"/>
          </a:xfrm>
          <a:prstGeom prst="rect">
            <a:avLst/>
          </a:prstGeom>
        </p:spPr>
        <p:txBody>
          <a:bodyPr anchor="t" rtlCol="false" tIns="0" lIns="0" bIns="0" rIns="0">
            <a:spAutoFit/>
          </a:bodyPr>
          <a:lstStyle/>
          <a:p>
            <a:pPr algn="l" marL="405574" indent="-202787" lvl="1">
              <a:lnSpc>
                <a:spcPts val="2442"/>
              </a:lnSpc>
              <a:buFont typeface="Arial"/>
              <a:buChar char="•"/>
            </a:pPr>
            <a:r>
              <a:rPr lang="en-US" sz="1878">
                <a:solidFill>
                  <a:srgbClr val="C85D43"/>
                </a:solidFill>
                <a:latin typeface="Roboto"/>
                <a:ea typeface="Roboto"/>
                <a:cs typeface="Roboto"/>
                <a:sym typeface="Roboto"/>
              </a:rPr>
              <a:t>date_id</a:t>
            </a:r>
            <a:r>
              <a:rPr lang="en-US" sz="1878">
                <a:solidFill>
                  <a:srgbClr val="C85D43"/>
                </a:solidFill>
                <a:latin typeface="Roboto"/>
                <a:ea typeface="Roboto"/>
                <a:cs typeface="Roboto"/>
                <a:sym typeface="Roboto"/>
              </a:rPr>
              <a:t> (PK)</a:t>
            </a:r>
          </a:p>
          <a:p>
            <a:pPr algn="l" marL="405574" indent="-202787" lvl="1">
              <a:lnSpc>
                <a:spcPts val="2442"/>
              </a:lnSpc>
              <a:buFont typeface="Arial"/>
              <a:buChar char="•"/>
            </a:pPr>
            <a:r>
              <a:rPr lang="en-US" sz="1878">
                <a:solidFill>
                  <a:srgbClr val="C85D43"/>
                </a:solidFill>
                <a:latin typeface="Roboto"/>
                <a:ea typeface="Roboto"/>
                <a:cs typeface="Roboto"/>
                <a:sym typeface="Roboto"/>
              </a:rPr>
              <a:t>day_of_week</a:t>
            </a:r>
          </a:p>
          <a:p>
            <a:pPr algn="l" marL="405574" indent="-202787" lvl="1">
              <a:lnSpc>
                <a:spcPts val="2442"/>
              </a:lnSpc>
              <a:buFont typeface="Arial"/>
              <a:buChar char="•"/>
            </a:pPr>
            <a:r>
              <a:rPr lang="en-US" sz="1878">
                <a:solidFill>
                  <a:srgbClr val="C85D43"/>
                </a:solidFill>
                <a:latin typeface="Roboto"/>
                <a:ea typeface="Roboto"/>
                <a:cs typeface="Roboto"/>
                <a:sym typeface="Roboto"/>
              </a:rPr>
              <a:t> day_of_month</a:t>
            </a:r>
          </a:p>
          <a:p>
            <a:pPr algn="l" marL="405574" indent="-202787" lvl="1">
              <a:lnSpc>
                <a:spcPts val="2442"/>
              </a:lnSpc>
              <a:buFont typeface="Arial"/>
              <a:buChar char="•"/>
            </a:pPr>
            <a:r>
              <a:rPr lang="en-US" sz="1878">
                <a:solidFill>
                  <a:srgbClr val="C85D43"/>
                </a:solidFill>
                <a:latin typeface="Roboto"/>
                <a:ea typeface="Roboto"/>
                <a:cs typeface="Roboto"/>
                <a:sym typeface="Roboto"/>
              </a:rPr>
              <a:t>week_id</a:t>
            </a:r>
          </a:p>
          <a:p>
            <a:pPr algn="l" marL="405574" indent="-202787" lvl="1">
              <a:lnSpc>
                <a:spcPts val="2442"/>
              </a:lnSpc>
              <a:buFont typeface="Arial"/>
              <a:buChar char="•"/>
            </a:pPr>
            <a:r>
              <a:rPr lang="en-US" sz="1878">
                <a:solidFill>
                  <a:srgbClr val="C85D43"/>
                </a:solidFill>
                <a:latin typeface="Roboto"/>
                <a:ea typeface="Roboto"/>
                <a:cs typeface="Roboto"/>
                <a:sym typeface="Roboto"/>
              </a:rPr>
              <a:t>month_id</a:t>
            </a:r>
          </a:p>
          <a:p>
            <a:pPr algn="l" marL="405574" indent="-202787" lvl="1">
              <a:lnSpc>
                <a:spcPts val="2442"/>
              </a:lnSpc>
              <a:buFont typeface="Arial"/>
              <a:buChar char="•"/>
            </a:pPr>
            <a:r>
              <a:rPr lang="en-US" sz="1878">
                <a:solidFill>
                  <a:srgbClr val="C85D43"/>
                </a:solidFill>
                <a:latin typeface="Roboto"/>
                <a:ea typeface="Roboto"/>
                <a:cs typeface="Roboto"/>
                <a:sym typeface="Roboto"/>
              </a:rPr>
              <a:t>month_name</a:t>
            </a:r>
          </a:p>
          <a:p>
            <a:pPr algn="l" marL="405574" indent="-202787" lvl="1">
              <a:lnSpc>
                <a:spcPts val="2442"/>
              </a:lnSpc>
              <a:buFont typeface="Arial"/>
              <a:buChar char="•"/>
            </a:pPr>
            <a:r>
              <a:rPr lang="en-US" sz="1878">
                <a:solidFill>
                  <a:srgbClr val="C85D43"/>
                </a:solidFill>
                <a:latin typeface="Roboto"/>
                <a:ea typeface="Roboto"/>
                <a:cs typeface="Roboto"/>
                <a:sym typeface="Roboto"/>
              </a:rPr>
              <a:t>quarter_id</a:t>
            </a:r>
          </a:p>
          <a:p>
            <a:pPr algn="l" marL="405574" indent="-202787" lvl="1">
              <a:lnSpc>
                <a:spcPts val="2442"/>
              </a:lnSpc>
              <a:buFont typeface="Arial"/>
              <a:buChar char="•"/>
            </a:pPr>
            <a:r>
              <a:rPr lang="en-US" sz="1878">
                <a:solidFill>
                  <a:srgbClr val="C85D43"/>
                </a:solidFill>
                <a:latin typeface="Roboto"/>
                <a:ea typeface="Roboto"/>
                <a:cs typeface="Roboto"/>
                <a:sym typeface="Roboto"/>
              </a:rPr>
              <a:t>quarter_name</a:t>
            </a:r>
          </a:p>
          <a:p>
            <a:pPr algn="l" marL="405574" indent="-202787" lvl="1">
              <a:lnSpc>
                <a:spcPts val="2442"/>
              </a:lnSpc>
              <a:buFont typeface="Arial"/>
              <a:buChar char="•"/>
            </a:pPr>
            <a:r>
              <a:rPr lang="en-US" sz="1878">
                <a:solidFill>
                  <a:srgbClr val="C85D43"/>
                </a:solidFill>
                <a:latin typeface="Roboto"/>
                <a:ea typeface="Roboto"/>
                <a:cs typeface="Roboto"/>
                <a:sym typeface="Roboto"/>
              </a:rPr>
              <a:t> year_id</a:t>
            </a:r>
          </a:p>
          <a:p>
            <a:pPr algn="l" marL="405574" indent="-202787" lvl="1">
              <a:lnSpc>
                <a:spcPts val="2442"/>
              </a:lnSpc>
              <a:buFont typeface="Arial"/>
              <a:buChar char="•"/>
            </a:pPr>
            <a:r>
              <a:rPr lang="en-US" sz="1878">
                <a:solidFill>
                  <a:srgbClr val="C85D43"/>
                </a:solidFill>
                <a:latin typeface="Roboto"/>
                <a:ea typeface="Roboto"/>
                <a:cs typeface="Roboto"/>
                <a:sym typeface="Roboto"/>
              </a:rPr>
              <a:t>is_weekend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6360893" y="2815915"/>
            <a:ext cx="4972397" cy="2928967"/>
            <a:chOff x="0" y="0"/>
            <a:chExt cx="1839813" cy="1083733"/>
          </a:xfrm>
        </p:grpSpPr>
        <p:sp>
          <p:nvSpPr>
            <p:cNvPr name="Freeform 4" id="4"/>
            <p:cNvSpPr/>
            <p:nvPr/>
          </p:nvSpPr>
          <p:spPr>
            <a:xfrm flipH="false" flipV="false" rot="0">
              <a:off x="0" y="0"/>
              <a:ext cx="1839813" cy="1083733"/>
            </a:xfrm>
            <a:custGeom>
              <a:avLst/>
              <a:gdLst/>
              <a:ahLst/>
              <a:cxnLst/>
              <a:rect r="r" b="b" t="t" l="l"/>
              <a:pathLst>
                <a:path h="1083733" w="1839813">
                  <a:moveTo>
                    <a:pt x="0" y="0"/>
                  </a:moveTo>
                  <a:lnTo>
                    <a:pt x="1839813" y="0"/>
                  </a:lnTo>
                  <a:lnTo>
                    <a:pt x="1839813" y="1083733"/>
                  </a:lnTo>
                  <a:lnTo>
                    <a:pt x="0" y="1083733"/>
                  </a:lnTo>
                  <a:close/>
                </a:path>
              </a:pathLst>
            </a:custGeom>
            <a:solidFill>
              <a:srgbClr val="C85D43"/>
            </a:solidFill>
            <a:ln cap="sq">
              <a:noFill/>
              <a:prstDash val="solid"/>
              <a:miter/>
            </a:ln>
          </p:spPr>
        </p:sp>
        <p:sp>
          <p:nvSpPr>
            <p:cNvPr name="TextBox 5" id="5"/>
            <p:cNvSpPr txBox="true"/>
            <p:nvPr/>
          </p:nvSpPr>
          <p:spPr>
            <a:xfrm>
              <a:off x="0" y="-57150"/>
              <a:ext cx="1839813" cy="1140883"/>
            </a:xfrm>
            <a:prstGeom prst="rect">
              <a:avLst/>
            </a:prstGeom>
          </p:spPr>
          <p:txBody>
            <a:bodyPr anchor="ctr" rtlCol="false" tIns="50800" lIns="50800" bIns="50800" rIns="50800"/>
            <a:lstStyle/>
            <a:p>
              <a:pPr algn="ctr">
                <a:lnSpc>
                  <a:spcPts val="2811"/>
                </a:lnSpc>
              </a:pPr>
            </a:p>
            <a:p>
              <a:pPr algn="ctr" marL="0" indent="0" lvl="0">
                <a:lnSpc>
                  <a:spcPts val="2811"/>
                </a:lnSpc>
                <a:spcBef>
                  <a:spcPct val="0"/>
                </a:spcBef>
              </a:pPr>
              <a:r>
                <a:rPr lang="en-US" sz="2008" strike="noStrike" u="none">
                  <a:solidFill>
                    <a:srgbClr val="F8EFDE"/>
                  </a:solidFill>
                  <a:latin typeface="Roboto"/>
                  <a:ea typeface="Roboto"/>
                  <a:cs typeface="Roboto"/>
                  <a:sym typeface="Roboto"/>
                </a:rPr>
                <a:t>Analyze retail sales transactions, both offline and online, across different products, customers, stores, dates, and payment methods.</a:t>
              </a:r>
            </a:p>
            <a:p>
              <a:pPr algn="ctr" marL="0" indent="0" lvl="0">
                <a:lnSpc>
                  <a:spcPts val="2811"/>
                </a:lnSpc>
                <a:spcBef>
                  <a:spcPct val="0"/>
                </a:spcBef>
              </a:pPr>
            </a:p>
          </p:txBody>
        </p:sp>
      </p:grpSp>
      <p:grpSp>
        <p:nvGrpSpPr>
          <p:cNvPr name="Group 6" id="6"/>
          <p:cNvGrpSpPr/>
          <p:nvPr/>
        </p:nvGrpSpPr>
        <p:grpSpPr>
          <a:xfrm rot="0">
            <a:off x="11530155" y="2815915"/>
            <a:ext cx="4972397" cy="2928967"/>
            <a:chOff x="0" y="0"/>
            <a:chExt cx="1839813" cy="1083733"/>
          </a:xfrm>
        </p:grpSpPr>
        <p:sp>
          <p:nvSpPr>
            <p:cNvPr name="Freeform 7" id="7"/>
            <p:cNvSpPr/>
            <p:nvPr/>
          </p:nvSpPr>
          <p:spPr>
            <a:xfrm flipH="false" flipV="false" rot="0">
              <a:off x="0" y="0"/>
              <a:ext cx="1839813" cy="1083733"/>
            </a:xfrm>
            <a:custGeom>
              <a:avLst/>
              <a:gdLst/>
              <a:ahLst/>
              <a:cxnLst/>
              <a:rect r="r" b="b" t="t" l="l"/>
              <a:pathLst>
                <a:path h="1083733" w="1839813">
                  <a:moveTo>
                    <a:pt x="0" y="0"/>
                  </a:moveTo>
                  <a:lnTo>
                    <a:pt x="1839813" y="0"/>
                  </a:lnTo>
                  <a:lnTo>
                    <a:pt x="1839813" y="1083733"/>
                  </a:lnTo>
                  <a:lnTo>
                    <a:pt x="0" y="1083733"/>
                  </a:lnTo>
                  <a:close/>
                </a:path>
              </a:pathLst>
            </a:custGeom>
            <a:solidFill>
              <a:srgbClr val="374963"/>
            </a:solidFill>
            <a:ln cap="sq">
              <a:noFill/>
              <a:prstDash val="solid"/>
              <a:miter/>
            </a:ln>
          </p:spPr>
        </p:sp>
        <p:sp>
          <p:nvSpPr>
            <p:cNvPr name="TextBox 8" id="8"/>
            <p:cNvSpPr txBox="true"/>
            <p:nvPr/>
          </p:nvSpPr>
          <p:spPr>
            <a:xfrm>
              <a:off x="0" y="-47625"/>
              <a:ext cx="1839813" cy="1131358"/>
            </a:xfrm>
            <a:prstGeom prst="rect">
              <a:avLst/>
            </a:prstGeom>
          </p:spPr>
          <p:txBody>
            <a:bodyPr anchor="ctr" rtlCol="false" tIns="50800" lIns="50800" bIns="50800" rIns="50800"/>
            <a:lstStyle/>
            <a:p>
              <a:pPr algn="ctr">
                <a:lnSpc>
                  <a:spcPts val="2531"/>
                </a:lnSpc>
              </a:pPr>
            </a:p>
            <a:p>
              <a:pPr algn="ctr" marL="0" indent="0" lvl="0">
                <a:lnSpc>
                  <a:spcPts val="2531"/>
                </a:lnSpc>
                <a:spcBef>
                  <a:spcPct val="0"/>
                </a:spcBef>
              </a:pPr>
              <a:r>
                <a:rPr lang="en-US" sz="1808" strike="noStrike" u="none">
                  <a:solidFill>
                    <a:srgbClr val="F8EFDE"/>
                  </a:solidFill>
                  <a:latin typeface="Roboto"/>
                  <a:ea typeface="Roboto"/>
                  <a:cs typeface="Roboto"/>
                  <a:sym typeface="Roboto"/>
                </a:rPr>
                <a:t>Each row in the sales table represents a line item in a transaction: the sale of a specific product in a specific quantity to a specific</a:t>
              </a:r>
            </a:p>
            <a:p>
              <a:pPr algn="ctr" marL="0" indent="0" lvl="0">
                <a:lnSpc>
                  <a:spcPts val="2531"/>
                </a:lnSpc>
                <a:spcBef>
                  <a:spcPct val="0"/>
                </a:spcBef>
              </a:pPr>
              <a:r>
                <a:rPr lang="en-US" sz="1808" strike="noStrike" u="none">
                  <a:solidFill>
                    <a:srgbClr val="F8EFDE"/>
                  </a:solidFill>
                  <a:latin typeface="Roboto"/>
                  <a:ea typeface="Roboto"/>
                  <a:cs typeface="Roboto"/>
                  <a:sym typeface="Roboto"/>
                </a:rPr>
                <a:t> store using a specific payment.</a:t>
              </a:r>
            </a:p>
            <a:p>
              <a:pPr algn="ctr" marL="0" indent="0" lvl="0">
                <a:lnSpc>
                  <a:spcPts val="2531"/>
                </a:lnSpc>
                <a:spcBef>
                  <a:spcPct val="0"/>
                </a:spcBef>
              </a:pPr>
            </a:p>
          </p:txBody>
        </p:sp>
      </p:grpSp>
      <p:grpSp>
        <p:nvGrpSpPr>
          <p:cNvPr name="Group 9" id="9"/>
          <p:cNvGrpSpPr/>
          <p:nvPr/>
        </p:nvGrpSpPr>
        <p:grpSpPr>
          <a:xfrm rot="0">
            <a:off x="6360893" y="5883793"/>
            <a:ext cx="4972397" cy="2928967"/>
            <a:chOff x="0" y="0"/>
            <a:chExt cx="1839813" cy="1083733"/>
          </a:xfrm>
        </p:grpSpPr>
        <p:sp>
          <p:nvSpPr>
            <p:cNvPr name="Freeform 10" id="10"/>
            <p:cNvSpPr/>
            <p:nvPr/>
          </p:nvSpPr>
          <p:spPr>
            <a:xfrm flipH="false" flipV="false" rot="0">
              <a:off x="0" y="0"/>
              <a:ext cx="1839813" cy="1083733"/>
            </a:xfrm>
            <a:custGeom>
              <a:avLst/>
              <a:gdLst/>
              <a:ahLst/>
              <a:cxnLst/>
              <a:rect r="r" b="b" t="t" l="l"/>
              <a:pathLst>
                <a:path h="1083733" w="1839813">
                  <a:moveTo>
                    <a:pt x="0" y="0"/>
                  </a:moveTo>
                  <a:lnTo>
                    <a:pt x="1839813" y="0"/>
                  </a:lnTo>
                  <a:lnTo>
                    <a:pt x="1839813" y="1083733"/>
                  </a:lnTo>
                  <a:lnTo>
                    <a:pt x="0" y="1083733"/>
                  </a:lnTo>
                  <a:close/>
                </a:path>
              </a:pathLst>
            </a:custGeom>
            <a:solidFill>
              <a:srgbClr val="374963"/>
            </a:solidFill>
            <a:ln cap="sq">
              <a:noFill/>
              <a:prstDash val="solid"/>
              <a:miter/>
            </a:ln>
          </p:spPr>
        </p:sp>
        <p:sp>
          <p:nvSpPr>
            <p:cNvPr name="TextBox 11" id="11"/>
            <p:cNvSpPr txBox="true"/>
            <p:nvPr/>
          </p:nvSpPr>
          <p:spPr>
            <a:xfrm>
              <a:off x="0" y="-47625"/>
              <a:ext cx="1839813" cy="1131358"/>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1530155" y="5883793"/>
            <a:ext cx="4972397" cy="2928967"/>
            <a:chOff x="0" y="0"/>
            <a:chExt cx="1839813" cy="1083733"/>
          </a:xfrm>
        </p:grpSpPr>
        <p:sp>
          <p:nvSpPr>
            <p:cNvPr name="Freeform 13" id="13"/>
            <p:cNvSpPr/>
            <p:nvPr/>
          </p:nvSpPr>
          <p:spPr>
            <a:xfrm flipH="false" flipV="false" rot="0">
              <a:off x="0" y="0"/>
              <a:ext cx="1839813" cy="1083733"/>
            </a:xfrm>
            <a:custGeom>
              <a:avLst/>
              <a:gdLst/>
              <a:ahLst/>
              <a:cxnLst/>
              <a:rect r="r" b="b" t="t" l="l"/>
              <a:pathLst>
                <a:path h="1083733" w="1839813">
                  <a:moveTo>
                    <a:pt x="0" y="0"/>
                  </a:moveTo>
                  <a:lnTo>
                    <a:pt x="1839813" y="0"/>
                  </a:lnTo>
                  <a:lnTo>
                    <a:pt x="1839813" y="1083733"/>
                  </a:lnTo>
                  <a:lnTo>
                    <a:pt x="0" y="1083733"/>
                  </a:lnTo>
                  <a:close/>
                </a:path>
              </a:pathLst>
            </a:custGeom>
            <a:solidFill>
              <a:srgbClr val="C85D43"/>
            </a:solidFill>
            <a:ln cap="sq">
              <a:noFill/>
              <a:prstDash val="solid"/>
              <a:miter/>
            </a:ln>
          </p:spPr>
        </p:sp>
        <p:sp>
          <p:nvSpPr>
            <p:cNvPr name="TextBox 14" id="14"/>
            <p:cNvSpPr txBox="true"/>
            <p:nvPr/>
          </p:nvSpPr>
          <p:spPr>
            <a:xfrm>
              <a:off x="0" y="-47625"/>
              <a:ext cx="1839813" cy="1131358"/>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2364501" y="1474240"/>
            <a:ext cx="2706724" cy="5820912"/>
          </a:xfrm>
          <a:custGeom>
            <a:avLst/>
            <a:gdLst/>
            <a:ahLst/>
            <a:cxnLst/>
            <a:rect r="r" b="b" t="t" l="l"/>
            <a:pathLst>
              <a:path h="5820912" w="2706724">
                <a:moveTo>
                  <a:pt x="0" y="0"/>
                </a:moveTo>
                <a:lnTo>
                  <a:pt x="2706724" y="0"/>
                </a:lnTo>
                <a:lnTo>
                  <a:pt x="2706724" y="5820912"/>
                </a:lnTo>
                <a:lnTo>
                  <a:pt x="0" y="5820912"/>
                </a:lnTo>
                <a:lnTo>
                  <a:pt x="0" y="0"/>
                </a:lnTo>
                <a:close/>
              </a:path>
            </a:pathLst>
          </a:custGeom>
          <a:blipFill>
            <a:blip r:embed="rId3"/>
            <a:stretch>
              <a:fillRect l="0" t="0" r="0" b="0"/>
            </a:stretch>
          </a:blipFill>
        </p:spPr>
      </p:sp>
      <p:sp>
        <p:nvSpPr>
          <p:cNvPr name="Freeform 16" id="16"/>
          <p:cNvSpPr/>
          <p:nvPr/>
        </p:nvSpPr>
        <p:spPr>
          <a:xfrm flipH="false" flipV="false" rot="0">
            <a:off x="-906751" y="5558859"/>
            <a:ext cx="6141493" cy="4114800"/>
          </a:xfrm>
          <a:custGeom>
            <a:avLst/>
            <a:gdLst/>
            <a:ahLst/>
            <a:cxnLst/>
            <a:rect r="r" b="b" t="t" l="l"/>
            <a:pathLst>
              <a:path h="4114800" w="6141493">
                <a:moveTo>
                  <a:pt x="0" y="0"/>
                </a:moveTo>
                <a:lnTo>
                  <a:pt x="6141492" y="0"/>
                </a:lnTo>
                <a:lnTo>
                  <a:pt x="6141492" y="4114800"/>
                </a:lnTo>
                <a:lnTo>
                  <a:pt x="0" y="4114800"/>
                </a:lnTo>
                <a:lnTo>
                  <a:pt x="0" y="0"/>
                </a:lnTo>
                <a:close/>
              </a:path>
            </a:pathLst>
          </a:custGeom>
          <a:blipFill>
            <a:blip r:embed="rId4"/>
            <a:stretch>
              <a:fillRect l="0" t="0" r="0" b="0"/>
            </a:stretch>
          </a:blipFill>
        </p:spPr>
      </p:sp>
      <p:sp>
        <p:nvSpPr>
          <p:cNvPr name="TextBox 17" id="17"/>
          <p:cNvSpPr txBox="true"/>
          <p:nvPr/>
        </p:nvSpPr>
        <p:spPr>
          <a:xfrm rot="0">
            <a:off x="5957050" y="3082303"/>
            <a:ext cx="3597934" cy="289983"/>
          </a:xfrm>
          <a:prstGeom prst="rect">
            <a:avLst/>
          </a:prstGeom>
        </p:spPr>
        <p:txBody>
          <a:bodyPr anchor="t" rtlCol="false" tIns="0" lIns="0" bIns="0" rIns="0">
            <a:spAutoFit/>
          </a:bodyPr>
          <a:lstStyle/>
          <a:p>
            <a:pPr algn="ctr">
              <a:lnSpc>
                <a:spcPts val="2391"/>
              </a:lnSpc>
            </a:pPr>
            <a:r>
              <a:rPr lang="en-US" b="true" sz="1708">
                <a:solidFill>
                  <a:srgbClr val="F8EFDE"/>
                </a:solidFill>
                <a:latin typeface="Roboto Bold"/>
                <a:ea typeface="Roboto Bold"/>
                <a:cs typeface="Roboto Bold"/>
                <a:sym typeface="Roboto Bold"/>
              </a:rPr>
              <a:t>1.BUSINESS PROCESS</a:t>
            </a:r>
          </a:p>
        </p:txBody>
      </p:sp>
      <p:sp>
        <p:nvSpPr>
          <p:cNvPr name="TextBox 18" id="18"/>
          <p:cNvSpPr txBox="true"/>
          <p:nvPr/>
        </p:nvSpPr>
        <p:spPr>
          <a:xfrm rot="0">
            <a:off x="6746673" y="6557977"/>
            <a:ext cx="3696600" cy="2358908"/>
          </a:xfrm>
          <a:prstGeom prst="rect">
            <a:avLst/>
          </a:prstGeom>
        </p:spPr>
        <p:txBody>
          <a:bodyPr anchor="t" rtlCol="false" tIns="0" lIns="0" bIns="0" rIns="0">
            <a:spAutoFit/>
          </a:bodyPr>
          <a:lstStyle/>
          <a:p>
            <a:pPr algn="l" marL="423310" indent="-211655" lvl="1">
              <a:lnSpc>
                <a:spcPts val="2744"/>
              </a:lnSpc>
              <a:buAutoNum type="arabicPeriod" startAt="1"/>
            </a:pPr>
            <a:r>
              <a:rPr lang="en-US" sz="1960">
                <a:solidFill>
                  <a:srgbClr val="F8EFDE"/>
                </a:solidFill>
                <a:latin typeface="Roboto"/>
                <a:ea typeface="Roboto"/>
                <a:cs typeface="Roboto"/>
                <a:sym typeface="Roboto"/>
              </a:rPr>
              <a:t>Date,</a:t>
            </a:r>
          </a:p>
          <a:p>
            <a:pPr algn="l" marL="423310" indent="-211655" lvl="1">
              <a:lnSpc>
                <a:spcPts val="2744"/>
              </a:lnSpc>
              <a:buAutoNum type="arabicPeriod" startAt="1"/>
            </a:pPr>
            <a:r>
              <a:rPr lang="en-US" sz="1960">
                <a:solidFill>
                  <a:srgbClr val="F8EFDE"/>
                </a:solidFill>
                <a:latin typeface="Roboto"/>
                <a:ea typeface="Roboto"/>
                <a:cs typeface="Roboto"/>
                <a:sym typeface="Roboto"/>
              </a:rPr>
              <a:t> Customer,</a:t>
            </a:r>
          </a:p>
          <a:p>
            <a:pPr algn="l" marL="423310" indent="-211655" lvl="1">
              <a:lnSpc>
                <a:spcPts val="2744"/>
              </a:lnSpc>
              <a:buAutoNum type="arabicPeriod" startAt="1"/>
            </a:pPr>
            <a:r>
              <a:rPr lang="en-US" sz="1960">
                <a:solidFill>
                  <a:srgbClr val="F8EFDE"/>
                </a:solidFill>
                <a:latin typeface="Roboto"/>
                <a:ea typeface="Roboto"/>
                <a:cs typeface="Roboto"/>
                <a:sym typeface="Roboto"/>
              </a:rPr>
              <a:t>Product,</a:t>
            </a:r>
          </a:p>
          <a:p>
            <a:pPr algn="l" marL="423310" indent="-211655" lvl="1">
              <a:lnSpc>
                <a:spcPts val="2744"/>
              </a:lnSpc>
              <a:buAutoNum type="arabicPeriod" startAt="1"/>
            </a:pPr>
            <a:r>
              <a:rPr lang="en-US" sz="1960">
                <a:solidFill>
                  <a:srgbClr val="F8EFDE"/>
                </a:solidFill>
                <a:latin typeface="Roboto"/>
                <a:ea typeface="Roboto"/>
                <a:cs typeface="Roboto"/>
                <a:sym typeface="Roboto"/>
              </a:rPr>
              <a:t>Store,</a:t>
            </a:r>
          </a:p>
          <a:p>
            <a:pPr algn="l" marL="423310" indent="-211655" lvl="1">
              <a:lnSpc>
                <a:spcPts val="2744"/>
              </a:lnSpc>
              <a:buAutoNum type="arabicPeriod" startAt="1"/>
            </a:pPr>
            <a:r>
              <a:rPr lang="en-US" sz="1960">
                <a:solidFill>
                  <a:srgbClr val="F8EFDE"/>
                </a:solidFill>
                <a:latin typeface="Roboto"/>
                <a:ea typeface="Roboto"/>
                <a:cs typeface="Roboto"/>
                <a:sym typeface="Roboto"/>
              </a:rPr>
              <a:t>Staff,</a:t>
            </a:r>
          </a:p>
          <a:p>
            <a:pPr algn="l" marL="423310" indent="-211655" lvl="1">
              <a:lnSpc>
                <a:spcPts val="2744"/>
              </a:lnSpc>
              <a:buAutoNum type="arabicPeriod" startAt="1"/>
            </a:pPr>
            <a:r>
              <a:rPr lang="en-US" sz="1960">
                <a:solidFill>
                  <a:srgbClr val="F8EFDE"/>
                </a:solidFill>
                <a:latin typeface="Roboto"/>
                <a:ea typeface="Roboto"/>
                <a:cs typeface="Roboto"/>
                <a:sym typeface="Roboto"/>
              </a:rPr>
              <a:t>Payments</a:t>
            </a:r>
          </a:p>
          <a:p>
            <a:pPr algn="ctr">
              <a:lnSpc>
                <a:spcPts val="2457"/>
              </a:lnSpc>
            </a:pPr>
          </a:p>
        </p:txBody>
      </p:sp>
      <p:sp>
        <p:nvSpPr>
          <p:cNvPr name="TextBox 19" id="19"/>
          <p:cNvSpPr txBox="true"/>
          <p:nvPr/>
        </p:nvSpPr>
        <p:spPr>
          <a:xfrm rot="0">
            <a:off x="11820832" y="6467650"/>
            <a:ext cx="3597934" cy="2401993"/>
          </a:xfrm>
          <a:prstGeom prst="rect">
            <a:avLst/>
          </a:prstGeom>
        </p:spPr>
        <p:txBody>
          <a:bodyPr anchor="t" rtlCol="false" tIns="0" lIns="0" bIns="0" rIns="0">
            <a:spAutoFit/>
          </a:bodyPr>
          <a:lstStyle/>
          <a:p>
            <a:pPr algn="just">
              <a:lnSpc>
                <a:spcPts val="2671"/>
              </a:lnSpc>
            </a:pPr>
            <a:r>
              <a:rPr lang="en-US" sz="1908" b="true">
                <a:solidFill>
                  <a:srgbClr val="F8EFDE"/>
                </a:solidFill>
                <a:latin typeface="Roboto Bold"/>
                <a:ea typeface="Roboto Bold"/>
                <a:cs typeface="Roboto Bold"/>
                <a:sym typeface="Roboto Bold"/>
              </a:rPr>
              <a:t>Sales fact table</a:t>
            </a:r>
          </a:p>
          <a:p>
            <a:pPr algn="just" marL="368833" indent="-184416" lvl="1">
              <a:lnSpc>
                <a:spcPts val="2391"/>
              </a:lnSpc>
              <a:buAutoNum type="arabicPeriod" startAt="1"/>
            </a:pPr>
            <a:r>
              <a:rPr lang="en-US" sz="1708">
                <a:solidFill>
                  <a:srgbClr val="F8EFDE"/>
                </a:solidFill>
                <a:latin typeface="Roboto"/>
                <a:ea typeface="Roboto"/>
                <a:cs typeface="Roboto"/>
                <a:sym typeface="Roboto"/>
              </a:rPr>
              <a:t>Quantity,</a:t>
            </a:r>
          </a:p>
          <a:p>
            <a:pPr algn="just" marL="368833" indent="-184416" lvl="1">
              <a:lnSpc>
                <a:spcPts val="2391"/>
              </a:lnSpc>
              <a:buAutoNum type="arabicPeriod" startAt="1"/>
            </a:pPr>
            <a:r>
              <a:rPr lang="en-US" sz="1708">
                <a:solidFill>
                  <a:srgbClr val="F8EFDE"/>
                </a:solidFill>
                <a:latin typeface="Roboto"/>
                <a:ea typeface="Roboto"/>
                <a:cs typeface="Roboto"/>
                <a:sym typeface="Roboto"/>
              </a:rPr>
              <a:t> Line Item Amount,</a:t>
            </a:r>
          </a:p>
          <a:p>
            <a:pPr algn="just" marL="368833" indent="-184416" lvl="1">
              <a:lnSpc>
                <a:spcPts val="2391"/>
              </a:lnSpc>
              <a:buAutoNum type="arabicPeriod" startAt="1"/>
            </a:pPr>
            <a:r>
              <a:rPr lang="en-US" sz="1708">
                <a:solidFill>
                  <a:srgbClr val="F8EFDE"/>
                </a:solidFill>
                <a:latin typeface="Roboto"/>
                <a:ea typeface="Roboto"/>
                <a:cs typeface="Roboto"/>
                <a:sym typeface="Roboto"/>
              </a:rPr>
              <a:t> Cost, </a:t>
            </a:r>
          </a:p>
          <a:p>
            <a:pPr algn="just" marL="368833" indent="-184416" lvl="1">
              <a:lnSpc>
                <a:spcPts val="2391"/>
              </a:lnSpc>
              <a:buAutoNum type="arabicPeriod" startAt="1"/>
            </a:pPr>
            <a:r>
              <a:rPr lang="en-US" sz="1708">
                <a:solidFill>
                  <a:srgbClr val="F8EFDE"/>
                </a:solidFill>
                <a:latin typeface="Roboto"/>
                <a:ea typeface="Roboto"/>
                <a:cs typeface="Roboto"/>
                <a:sym typeface="Roboto"/>
              </a:rPr>
              <a:t>Profit, </a:t>
            </a:r>
          </a:p>
          <a:p>
            <a:pPr algn="just" marL="368833" indent="-184416" lvl="1">
              <a:lnSpc>
                <a:spcPts val="2391"/>
              </a:lnSpc>
              <a:buAutoNum type="arabicPeriod" startAt="1"/>
            </a:pPr>
            <a:r>
              <a:rPr lang="en-US" sz="1708">
                <a:solidFill>
                  <a:srgbClr val="F8EFDE"/>
                </a:solidFill>
                <a:latin typeface="Roboto"/>
                <a:ea typeface="Roboto"/>
                <a:cs typeface="Roboto"/>
                <a:sym typeface="Roboto"/>
              </a:rPr>
              <a:t>Profit Margin,</a:t>
            </a:r>
          </a:p>
          <a:p>
            <a:pPr algn="just" marL="368833" indent="-184416" lvl="1">
              <a:lnSpc>
                <a:spcPts val="2391"/>
              </a:lnSpc>
              <a:buAutoNum type="arabicPeriod" startAt="1"/>
            </a:pPr>
            <a:r>
              <a:rPr lang="en-US" sz="1708">
                <a:solidFill>
                  <a:srgbClr val="F8EFDE"/>
                </a:solidFill>
                <a:latin typeface="Roboto"/>
                <a:ea typeface="Roboto"/>
                <a:cs typeface="Roboto"/>
                <a:sym typeface="Roboto"/>
              </a:rPr>
              <a:t> Delivery Fee </a:t>
            </a:r>
          </a:p>
          <a:p>
            <a:pPr algn="just">
              <a:lnSpc>
                <a:spcPts val="2391"/>
              </a:lnSpc>
            </a:pPr>
          </a:p>
        </p:txBody>
      </p:sp>
      <p:sp>
        <p:nvSpPr>
          <p:cNvPr name="TextBox 20" id="20"/>
          <p:cNvSpPr txBox="true"/>
          <p:nvPr/>
        </p:nvSpPr>
        <p:spPr>
          <a:xfrm rot="0">
            <a:off x="5957050" y="1359940"/>
            <a:ext cx="11727565" cy="1026788"/>
          </a:xfrm>
          <a:prstGeom prst="rect">
            <a:avLst/>
          </a:prstGeom>
        </p:spPr>
        <p:txBody>
          <a:bodyPr anchor="t" rtlCol="false" tIns="0" lIns="0" bIns="0" rIns="0">
            <a:spAutoFit/>
          </a:bodyPr>
          <a:lstStyle/>
          <a:p>
            <a:pPr algn="ctr">
              <a:lnSpc>
                <a:spcPts val="7133"/>
              </a:lnSpc>
            </a:pPr>
            <a:r>
              <a:rPr lang="en-US" sz="5994">
                <a:solidFill>
                  <a:srgbClr val="C85D43"/>
                </a:solidFill>
                <a:latin typeface="Kaftus"/>
                <a:ea typeface="Kaftus"/>
                <a:cs typeface="Kaftus"/>
                <a:sym typeface="Kaftus"/>
              </a:rPr>
              <a:t>GRAIN/DIMENSIONS/FACTS</a:t>
            </a:r>
          </a:p>
        </p:txBody>
      </p:sp>
      <p:sp>
        <p:nvSpPr>
          <p:cNvPr name="TextBox 21" id="21"/>
          <p:cNvSpPr txBox="true"/>
          <p:nvPr/>
        </p:nvSpPr>
        <p:spPr>
          <a:xfrm rot="0">
            <a:off x="10646059" y="3082303"/>
            <a:ext cx="3597934" cy="289983"/>
          </a:xfrm>
          <a:prstGeom prst="rect">
            <a:avLst/>
          </a:prstGeom>
        </p:spPr>
        <p:txBody>
          <a:bodyPr anchor="t" rtlCol="false" tIns="0" lIns="0" bIns="0" rIns="0">
            <a:spAutoFit/>
          </a:bodyPr>
          <a:lstStyle/>
          <a:p>
            <a:pPr algn="ctr">
              <a:lnSpc>
                <a:spcPts val="2391"/>
              </a:lnSpc>
            </a:pPr>
            <a:r>
              <a:rPr lang="en-US" b="true" sz="1708">
                <a:solidFill>
                  <a:srgbClr val="F8EFDE"/>
                </a:solidFill>
                <a:latin typeface="Roboto Bold"/>
                <a:ea typeface="Roboto Bold"/>
                <a:cs typeface="Roboto Bold"/>
                <a:sym typeface="Roboto Bold"/>
              </a:rPr>
              <a:t>2.GRAIN</a:t>
            </a:r>
          </a:p>
        </p:txBody>
      </p:sp>
      <p:sp>
        <p:nvSpPr>
          <p:cNvPr name="TextBox 22" id="22"/>
          <p:cNvSpPr txBox="true"/>
          <p:nvPr/>
        </p:nvSpPr>
        <p:spPr>
          <a:xfrm rot="0">
            <a:off x="5546066" y="6095065"/>
            <a:ext cx="3597934" cy="289983"/>
          </a:xfrm>
          <a:prstGeom prst="rect">
            <a:avLst/>
          </a:prstGeom>
        </p:spPr>
        <p:txBody>
          <a:bodyPr anchor="t" rtlCol="false" tIns="0" lIns="0" bIns="0" rIns="0">
            <a:spAutoFit/>
          </a:bodyPr>
          <a:lstStyle/>
          <a:p>
            <a:pPr algn="ctr">
              <a:lnSpc>
                <a:spcPts val="2391"/>
              </a:lnSpc>
            </a:pPr>
            <a:r>
              <a:rPr lang="en-US" b="true" sz="1708">
                <a:solidFill>
                  <a:srgbClr val="F8EFDE"/>
                </a:solidFill>
                <a:latin typeface="Roboto Bold"/>
                <a:ea typeface="Roboto Bold"/>
                <a:cs typeface="Roboto Bold"/>
                <a:sym typeface="Roboto Bold"/>
              </a:rPr>
              <a:t>3.DIMENSIONS</a:t>
            </a:r>
          </a:p>
        </p:txBody>
      </p:sp>
      <p:sp>
        <p:nvSpPr>
          <p:cNvPr name="TextBox 23" id="23"/>
          <p:cNvSpPr txBox="true"/>
          <p:nvPr/>
        </p:nvSpPr>
        <p:spPr>
          <a:xfrm rot="0">
            <a:off x="10418419" y="6095065"/>
            <a:ext cx="3597934" cy="289983"/>
          </a:xfrm>
          <a:prstGeom prst="rect">
            <a:avLst/>
          </a:prstGeom>
        </p:spPr>
        <p:txBody>
          <a:bodyPr anchor="t" rtlCol="false" tIns="0" lIns="0" bIns="0" rIns="0">
            <a:spAutoFit/>
          </a:bodyPr>
          <a:lstStyle/>
          <a:p>
            <a:pPr algn="ctr">
              <a:lnSpc>
                <a:spcPts val="2391"/>
              </a:lnSpc>
            </a:pPr>
            <a:r>
              <a:rPr lang="en-US" b="true" sz="1708">
                <a:solidFill>
                  <a:srgbClr val="F8EFDE"/>
                </a:solidFill>
                <a:latin typeface="Roboto Bold"/>
                <a:ea typeface="Roboto Bold"/>
                <a:cs typeface="Roboto Bold"/>
                <a:sym typeface="Roboto Bold"/>
              </a:rPr>
              <a:t>4.FACTS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428136" y="1722023"/>
            <a:ext cx="3263234" cy="3421477"/>
          </a:xfrm>
          <a:custGeom>
            <a:avLst/>
            <a:gdLst/>
            <a:ahLst/>
            <a:cxnLst/>
            <a:rect r="r" b="b" t="t" l="l"/>
            <a:pathLst>
              <a:path h="3421477" w="3263234">
                <a:moveTo>
                  <a:pt x="0" y="0"/>
                </a:moveTo>
                <a:lnTo>
                  <a:pt x="3263234" y="0"/>
                </a:lnTo>
                <a:lnTo>
                  <a:pt x="3263234" y="3421477"/>
                </a:lnTo>
                <a:lnTo>
                  <a:pt x="0" y="3421477"/>
                </a:lnTo>
                <a:lnTo>
                  <a:pt x="0" y="0"/>
                </a:lnTo>
                <a:close/>
              </a:path>
            </a:pathLst>
          </a:custGeom>
          <a:blipFill>
            <a:blip r:embed="rId3"/>
            <a:stretch>
              <a:fillRect l="0" t="0" r="0" b="0"/>
            </a:stretch>
          </a:blipFill>
        </p:spPr>
      </p:sp>
      <p:sp>
        <p:nvSpPr>
          <p:cNvPr name="TextBox 4" id="4"/>
          <p:cNvSpPr txBox="true"/>
          <p:nvPr/>
        </p:nvSpPr>
        <p:spPr>
          <a:xfrm rot="0">
            <a:off x="3998877" y="521471"/>
            <a:ext cx="10290246" cy="1026788"/>
          </a:xfrm>
          <a:prstGeom prst="rect">
            <a:avLst/>
          </a:prstGeom>
        </p:spPr>
        <p:txBody>
          <a:bodyPr anchor="t" rtlCol="false" tIns="0" lIns="0" bIns="0" rIns="0">
            <a:spAutoFit/>
          </a:bodyPr>
          <a:lstStyle/>
          <a:p>
            <a:pPr algn="ctr">
              <a:lnSpc>
                <a:spcPts val="7133"/>
              </a:lnSpc>
            </a:pPr>
            <a:r>
              <a:rPr lang="en-US" sz="5994">
                <a:solidFill>
                  <a:srgbClr val="C85D43"/>
                </a:solidFill>
                <a:latin typeface="Kaftus"/>
                <a:ea typeface="Kaftus"/>
                <a:cs typeface="Kaftus"/>
                <a:sym typeface="Kaftus"/>
              </a:rPr>
              <a:t>B</a:t>
            </a:r>
            <a:r>
              <a:rPr lang="en-US" sz="5994">
                <a:solidFill>
                  <a:srgbClr val="C85D43"/>
                </a:solidFill>
                <a:latin typeface="Kaftus"/>
                <a:ea typeface="Kaftus"/>
                <a:cs typeface="Kaftus"/>
                <a:sym typeface="Kaftus"/>
              </a:rPr>
              <a:t>usiness Layer 3NF</a:t>
            </a:r>
          </a:p>
        </p:txBody>
      </p:sp>
      <p:sp>
        <p:nvSpPr>
          <p:cNvPr name="TextBox 5" id="5"/>
          <p:cNvSpPr txBox="true"/>
          <p:nvPr/>
        </p:nvSpPr>
        <p:spPr>
          <a:xfrm rot="0">
            <a:off x="5756502" y="3550293"/>
            <a:ext cx="10698354" cy="1030550"/>
          </a:xfrm>
          <a:prstGeom prst="rect">
            <a:avLst/>
          </a:prstGeom>
        </p:spPr>
        <p:txBody>
          <a:bodyPr anchor="t" rtlCol="false" tIns="0" lIns="0" bIns="0" rIns="0">
            <a:spAutoFit/>
          </a:bodyPr>
          <a:lstStyle/>
          <a:p>
            <a:pPr algn="just" marL="454329" indent="-227165" lvl="1">
              <a:lnSpc>
                <a:spcPts val="2735"/>
              </a:lnSpc>
              <a:buFont typeface="Arial"/>
              <a:buChar char="•"/>
            </a:pPr>
            <a:r>
              <a:rPr lang="en-US" sz="2104">
                <a:solidFill>
                  <a:srgbClr val="374963"/>
                </a:solidFill>
                <a:latin typeface="Roboto"/>
                <a:ea typeface="Roboto"/>
                <a:cs typeface="Roboto"/>
                <a:sym typeface="Roboto"/>
              </a:rPr>
              <a:t>Relationships were modeled according to business rules.</a:t>
            </a:r>
          </a:p>
          <a:p>
            <a:pPr algn="just" marL="454329" indent="-227165" lvl="1">
              <a:lnSpc>
                <a:spcPts val="2735"/>
              </a:lnSpc>
              <a:buFont typeface="Arial"/>
              <a:buChar char="•"/>
            </a:pPr>
            <a:r>
              <a:rPr lang="en-US" sz="2104">
                <a:solidFill>
                  <a:srgbClr val="374963"/>
                </a:solidFill>
                <a:latin typeface="Roboto"/>
                <a:ea typeface="Roboto"/>
                <a:cs typeface="Roboto"/>
                <a:sym typeface="Roboto"/>
              </a:rPr>
              <a:t>Surrogate keys were assigned as primary keys for all tables to ensure unique identification. Natural keys from  source data were preserved as source IDs.</a:t>
            </a:r>
          </a:p>
        </p:txBody>
      </p:sp>
      <p:sp>
        <p:nvSpPr>
          <p:cNvPr name="TextBox 6" id="6"/>
          <p:cNvSpPr txBox="true"/>
          <p:nvPr/>
        </p:nvSpPr>
        <p:spPr>
          <a:xfrm rot="0">
            <a:off x="5150564" y="2965622"/>
            <a:ext cx="6119505" cy="489422"/>
          </a:xfrm>
          <a:prstGeom prst="rect">
            <a:avLst/>
          </a:prstGeom>
        </p:spPr>
        <p:txBody>
          <a:bodyPr anchor="t" rtlCol="false" tIns="0" lIns="0" bIns="0" rIns="0">
            <a:spAutoFit/>
          </a:bodyPr>
          <a:lstStyle/>
          <a:p>
            <a:pPr algn="ctr">
              <a:lnSpc>
                <a:spcPts val="3416"/>
              </a:lnSpc>
            </a:pPr>
            <a:r>
              <a:rPr lang="en-US" sz="2871">
                <a:solidFill>
                  <a:srgbClr val="C85D43"/>
                </a:solidFill>
                <a:latin typeface="Kaftus"/>
                <a:ea typeface="Kaftus"/>
                <a:cs typeface="Kaftus"/>
                <a:sym typeface="Kaftus"/>
              </a:rPr>
              <a:t>3NF Design Process</a:t>
            </a:r>
          </a:p>
        </p:txBody>
      </p:sp>
      <p:sp>
        <p:nvSpPr>
          <p:cNvPr name="TextBox 7" id="7"/>
          <p:cNvSpPr txBox="true"/>
          <p:nvPr/>
        </p:nvSpPr>
        <p:spPr>
          <a:xfrm rot="0">
            <a:off x="-170230" y="5579304"/>
            <a:ext cx="6119505" cy="489422"/>
          </a:xfrm>
          <a:prstGeom prst="rect">
            <a:avLst/>
          </a:prstGeom>
        </p:spPr>
        <p:txBody>
          <a:bodyPr anchor="t" rtlCol="false" tIns="0" lIns="0" bIns="0" rIns="0">
            <a:spAutoFit/>
          </a:bodyPr>
          <a:lstStyle/>
          <a:p>
            <a:pPr algn="ctr">
              <a:lnSpc>
                <a:spcPts val="3416"/>
              </a:lnSpc>
            </a:pPr>
            <a:r>
              <a:rPr lang="en-US" sz="2871">
                <a:solidFill>
                  <a:srgbClr val="C85D43"/>
                </a:solidFill>
                <a:latin typeface="Kaftus"/>
                <a:ea typeface="Kaftus"/>
                <a:cs typeface="Kaftus"/>
                <a:sym typeface="Kaftus"/>
              </a:rPr>
              <a:t>Normalization</a:t>
            </a:r>
          </a:p>
        </p:txBody>
      </p:sp>
      <p:sp>
        <p:nvSpPr>
          <p:cNvPr name="TextBox 8" id="8"/>
          <p:cNvSpPr txBox="true"/>
          <p:nvPr/>
        </p:nvSpPr>
        <p:spPr>
          <a:xfrm rot="0">
            <a:off x="1141184" y="6167587"/>
            <a:ext cx="10128885" cy="1716350"/>
          </a:xfrm>
          <a:prstGeom prst="rect">
            <a:avLst/>
          </a:prstGeom>
        </p:spPr>
        <p:txBody>
          <a:bodyPr anchor="t" rtlCol="false" tIns="0" lIns="0" bIns="0" rIns="0">
            <a:spAutoFit/>
          </a:bodyPr>
          <a:lstStyle/>
          <a:p>
            <a:pPr algn="just" marL="454329" indent="-227165" lvl="1">
              <a:lnSpc>
                <a:spcPts val="2735"/>
              </a:lnSpc>
              <a:spcBef>
                <a:spcPct val="0"/>
              </a:spcBef>
              <a:buFont typeface="Arial"/>
              <a:buChar char="•"/>
            </a:pPr>
            <a:r>
              <a:rPr lang="en-US" sz="2104" strike="noStrike" u="none">
                <a:solidFill>
                  <a:srgbClr val="374963"/>
                </a:solidFill>
                <a:latin typeface="Roboto"/>
                <a:ea typeface="Roboto"/>
                <a:cs typeface="Roboto"/>
                <a:sym typeface="Roboto"/>
              </a:rPr>
              <a:t>All tables comply with 3NF by ensuring that:</a:t>
            </a:r>
          </a:p>
          <a:p>
            <a:pPr algn="just" marL="454329" indent="-227165" lvl="1">
              <a:lnSpc>
                <a:spcPts val="2735"/>
              </a:lnSpc>
              <a:spcBef>
                <a:spcPct val="0"/>
              </a:spcBef>
              <a:buFont typeface="Arial"/>
              <a:buChar char="•"/>
            </a:pPr>
            <a:r>
              <a:rPr lang="en-US" sz="2104" strike="noStrike" u="none">
                <a:solidFill>
                  <a:srgbClr val="374963"/>
                </a:solidFill>
                <a:latin typeface="Roboto"/>
                <a:ea typeface="Roboto"/>
                <a:cs typeface="Roboto"/>
                <a:sym typeface="Roboto"/>
              </a:rPr>
              <a:t>Each attribute is atomic (1NF).</a:t>
            </a:r>
          </a:p>
          <a:p>
            <a:pPr algn="just" marL="454329" indent="-227165" lvl="1">
              <a:lnSpc>
                <a:spcPts val="2735"/>
              </a:lnSpc>
              <a:spcBef>
                <a:spcPct val="0"/>
              </a:spcBef>
              <a:buFont typeface="Arial"/>
              <a:buChar char="•"/>
            </a:pPr>
            <a:r>
              <a:rPr lang="en-US" sz="2104" strike="noStrike" u="none">
                <a:solidFill>
                  <a:srgbClr val="374963"/>
                </a:solidFill>
                <a:latin typeface="Roboto"/>
                <a:ea typeface="Roboto"/>
                <a:cs typeface="Roboto"/>
                <a:sym typeface="Roboto"/>
              </a:rPr>
              <a:t>All non-key attributes fully depend on the primary key (2NF).</a:t>
            </a:r>
          </a:p>
          <a:p>
            <a:pPr algn="just" marL="454329" indent="-227165" lvl="1">
              <a:lnSpc>
                <a:spcPts val="2735"/>
              </a:lnSpc>
              <a:spcBef>
                <a:spcPct val="0"/>
              </a:spcBef>
              <a:buFont typeface="Arial"/>
              <a:buChar char="•"/>
            </a:pPr>
            <a:r>
              <a:rPr lang="en-US" sz="2104" strike="noStrike" u="none">
                <a:solidFill>
                  <a:srgbClr val="374963"/>
                </a:solidFill>
                <a:latin typeface="Roboto"/>
                <a:ea typeface="Roboto"/>
                <a:cs typeface="Roboto"/>
                <a:sym typeface="Roboto"/>
              </a:rPr>
              <a:t>No transitive dependencies exist, attributes depend only on the primary key (3NF).</a:t>
            </a:r>
          </a:p>
          <a:p>
            <a:pPr algn="just" marL="454329" indent="-227165" lvl="1">
              <a:lnSpc>
                <a:spcPts val="2735"/>
              </a:lnSpc>
              <a:spcBef>
                <a:spcPct val="0"/>
              </a:spcBef>
              <a:buFont typeface="Arial"/>
              <a:buChar char="•"/>
            </a:pPr>
            <a:r>
              <a:rPr lang="en-US" sz="2104" strike="noStrike" u="none">
                <a:solidFill>
                  <a:srgbClr val="374963"/>
                </a:solidFill>
                <a:latin typeface="Roboto"/>
                <a:ea typeface="Roboto"/>
                <a:cs typeface="Roboto"/>
                <a:sym typeface="Roboto"/>
              </a:rPr>
              <a:t>This structure eliminates redundancy and supports efficient updates and queries.</a:t>
            </a:r>
          </a:p>
        </p:txBody>
      </p:sp>
      <p:sp>
        <p:nvSpPr>
          <p:cNvPr name="Freeform 9" id="9"/>
          <p:cNvSpPr/>
          <p:nvPr/>
        </p:nvSpPr>
        <p:spPr>
          <a:xfrm flipH="false" flipV="false" rot="0">
            <a:off x="10057193" y="5417060"/>
            <a:ext cx="12237323" cy="8229600"/>
          </a:xfrm>
          <a:custGeom>
            <a:avLst/>
            <a:gdLst/>
            <a:ahLst/>
            <a:cxnLst/>
            <a:rect r="r" b="b" t="t" l="l"/>
            <a:pathLst>
              <a:path h="8229600" w="12237323">
                <a:moveTo>
                  <a:pt x="0" y="0"/>
                </a:moveTo>
                <a:lnTo>
                  <a:pt x="12237323" y="0"/>
                </a:lnTo>
                <a:lnTo>
                  <a:pt x="12237323" y="8229600"/>
                </a:lnTo>
                <a:lnTo>
                  <a:pt x="0" y="8229600"/>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265161" y="3950721"/>
            <a:ext cx="6680294" cy="4717958"/>
          </a:xfrm>
          <a:custGeom>
            <a:avLst/>
            <a:gdLst/>
            <a:ahLst/>
            <a:cxnLst/>
            <a:rect r="r" b="b" t="t" l="l"/>
            <a:pathLst>
              <a:path h="4717958" w="6680294">
                <a:moveTo>
                  <a:pt x="0" y="0"/>
                </a:moveTo>
                <a:lnTo>
                  <a:pt x="6680295" y="0"/>
                </a:lnTo>
                <a:lnTo>
                  <a:pt x="6680295" y="4717958"/>
                </a:lnTo>
                <a:lnTo>
                  <a:pt x="0" y="4717958"/>
                </a:lnTo>
                <a:lnTo>
                  <a:pt x="0" y="0"/>
                </a:lnTo>
                <a:close/>
              </a:path>
            </a:pathLst>
          </a:custGeom>
          <a:blipFill>
            <a:blip r:embed="rId3"/>
            <a:stretch>
              <a:fillRect l="0" t="0" r="0" b="0"/>
            </a:stretch>
          </a:blipFill>
        </p:spPr>
      </p:sp>
      <p:sp>
        <p:nvSpPr>
          <p:cNvPr name="Freeform 4" id="4"/>
          <p:cNvSpPr/>
          <p:nvPr/>
        </p:nvSpPr>
        <p:spPr>
          <a:xfrm flipH="false" flipV="false" rot="0">
            <a:off x="8263965" y="3560687"/>
            <a:ext cx="2411596" cy="2358979"/>
          </a:xfrm>
          <a:custGeom>
            <a:avLst/>
            <a:gdLst/>
            <a:ahLst/>
            <a:cxnLst/>
            <a:rect r="r" b="b" t="t" l="l"/>
            <a:pathLst>
              <a:path h="2358979" w="2411596">
                <a:moveTo>
                  <a:pt x="0" y="0"/>
                </a:moveTo>
                <a:lnTo>
                  <a:pt x="2411596" y="0"/>
                </a:lnTo>
                <a:lnTo>
                  <a:pt x="2411596" y="2358979"/>
                </a:lnTo>
                <a:lnTo>
                  <a:pt x="0" y="23589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304540" y="5919666"/>
            <a:ext cx="3192371" cy="3192371"/>
          </a:xfrm>
          <a:custGeom>
            <a:avLst/>
            <a:gdLst/>
            <a:ahLst/>
            <a:cxnLst/>
            <a:rect r="r" b="b" t="t" l="l"/>
            <a:pathLst>
              <a:path h="3192371" w="3192371">
                <a:moveTo>
                  <a:pt x="0" y="0"/>
                </a:moveTo>
                <a:lnTo>
                  <a:pt x="3192371" y="0"/>
                </a:lnTo>
                <a:lnTo>
                  <a:pt x="3192371" y="3192371"/>
                </a:lnTo>
                <a:lnTo>
                  <a:pt x="0" y="31923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897805" y="3401052"/>
            <a:ext cx="1480766" cy="2908648"/>
          </a:xfrm>
          <a:custGeom>
            <a:avLst/>
            <a:gdLst/>
            <a:ahLst/>
            <a:cxnLst/>
            <a:rect r="r" b="b" t="t" l="l"/>
            <a:pathLst>
              <a:path h="2908648" w="1480766">
                <a:moveTo>
                  <a:pt x="0" y="0"/>
                </a:moveTo>
                <a:lnTo>
                  <a:pt x="1480766" y="0"/>
                </a:lnTo>
                <a:lnTo>
                  <a:pt x="1480766" y="2908648"/>
                </a:lnTo>
                <a:lnTo>
                  <a:pt x="0" y="29086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242173"/>
            <a:ext cx="15508666" cy="1026788"/>
          </a:xfrm>
          <a:prstGeom prst="rect">
            <a:avLst/>
          </a:prstGeom>
        </p:spPr>
        <p:txBody>
          <a:bodyPr anchor="t" rtlCol="false" tIns="0" lIns="0" bIns="0" rIns="0">
            <a:spAutoFit/>
          </a:bodyPr>
          <a:lstStyle/>
          <a:p>
            <a:pPr algn="ctr">
              <a:lnSpc>
                <a:spcPts val="7133"/>
              </a:lnSpc>
            </a:pPr>
            <a:r>
              <a:rPr lang="en-US" sz="5994">
                <a:solidFill>
                  <a:srgbClr val="C85D43"/>
                </a:solidFill>
                <a:latin typeface="Kaftus"/>
                <a:ea typeface="Kaftus"/>
                <a:cs typeface="Kaftus"/>
                <a:sym typeface="Kaftus"/>
              </a:rPr>
              <a:t>Business Layer Dimensional Model</a:t>
            </a:r>
          </a:p>
        </p:txBody>
      </p:sp>
      <p:sp>
        <p:nvSpPr>
          <p:cNvPr name="TextBox 8" id="8"/>
          <p:cNvSpPr txBox="true"/>
          <p:nvPr/>
        </p:nvSpPr>
        <p:spPr>
          <a:xfrm rot="0">
            <a:off x="1833144" y="1462369"/>
            <a:ext cx="2885718"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C85D43"/>
                </a:solidFill>
                <a:latin typeface="Roboto Bold"/>
                <a:ea typeface="Roboto Bold"/>
                <a:cs typeface="Roboto Bold"/>
                <a:sym typeface="Roboto Bold"/>
              </a:rPr>
              <a:t>Star Schema Design</a:t>
            </a:r>
          </a:p>
        </p:txBody>
      </p:sp>
      <p:sp>
        <p:nvSpPr>
          <p:cNvPr name="TextBox 9" id="9"/>
          <p:cNvSpPr txBox="true"/>
          <p:nvPr/>
        </p:nvSpPr>
        <p:spPr>
          <a:xfrm rot="0">
            <a:off x="1028700" y="2068528"/>
            <a:ext cx="5079656" cy="1063413"/>
          </a:xfrm>
          <a:prstGeom prst="rect">
            <a:avLst/>
          </a:prstGeom>
        </p:spPr>
        <p:txBody>
          <a:bodyPr anchor="t" rtlCol="false" tIns="0" lIns="0" bIns="0" rIns="0">
            <a:spAutoFit/>
          </a:bodyPr>
          <a:lstStyle/>
          <a:p>
            <a:pPr algn="l">
              <a:lnSpc>
                <a:spcPts val="2811"/>
              </a:lnSpc>
              <a:spcBef>
                <a:spcPct val="0"/>
              </a:spcBef>
            </a:pPr>
            <a:r>
              <a:rPr lang="en-US" sz="2008">
                <a:solidFill>
                  <a:srgbClr val="C85D43"/>
                </a:solidFill>
                <a:latin typeface="Roboto"/>
                <a:ea typeface="Roboto"/>
                <a:cs typeface="Roboto"/>
                <a:sym typeface="Roboto"/>
              </a:rPr>
              <a:t>O</a:t>
            </a:r>
            <a:r>
              <a:rPr lang="en-US" sz="2008">
                <a:solidFill>
                  <a:srgbClr val="C85D43"/>
                </a:solidFill>
                <a:latin typeface="Roboto"/>
                <a:ea typeface="Roboto"/>
                <a:cs typeface="Roboto"/>
                <a:sym typeface="Roboto"/>
              </a:rPr>
              <a:t>ur coffee shop dimensional model follows a</a:t>
            </a:r>
            <a:r>
              <a:rPr lang="en-US" b="true" sz="2008">
                <a:solidFill>
                  <a:srgbClr val="C85D43"/>
                </a:solidFill>
                <a:latin typeface="Roboto Bold"/>
                <a:ea typeface="Roboto Bold"/>
                <a:cs typeface="Roboto Bold"/>
                <a:sym typeface="Roboto Bold"/>
              </a:rPr>
              <a:t> star schema</a:t>
            </a:r>
            <a:r>
              <a:rPr lang="en-US" sz="2008">
                <a:solidFill>
                  <a:srgbClr val="C85D43"/>
                </a:solidFill>
                <a:latin typeface="Roboto"/>
                <a:ea typeface="Roboto"/>
                <a:cs typeface="Roboto"/>
                <a:sym typeface="Roboto"/>
              </a:rPr>
              <a:t> approach optimized for analytical queries and reporting:</a:t>
            </a:r>
          </a:p>
        </p:txBody>
      </p:sp>
      <p:sp>
        <p:nvSpPr>
          <p:cNvPr name="TextBox 10" id="10"/>
          <p:cNvSpPr txBox="true"/>
          <p:nvPr/>
        </p:nvSpPr>
        <p:spPr>
          <a:xfrm rot="0">
            <a:off x="7497889" y="2065619"/>
            <a:ext cx="10556596" cy="1063413"/>
          </a:xfrm>
          <a:prstGeom prst="rect">
            <a:avLst/>
          </a:prstGeom>
        </p:spPr>
        <p:txBody>
          <a:bodyPr anchor="t" rtlCol="false" tIns="0" lIns="0" bIns="0" rIns="0">
            <a:spAutoFit/>
          </a:bodyPr>
          <a:lstStyle/>
          <a:p>
            <a:pPr algn="just" marL="433601" indent="-216801" lvl="1">
              <a:lnSpc>
                <a:spcPts val="2811"/>
              </a:lnSpc>
              <a:buFont typeface="Arial"/>
              <a:buChar char="•"/>
            </a:pPr>
            <a:r>
              <a:rPr lang="en-US" b="true" sz="2008">
                <a:solidFill>
                  <a:srgbClr val="C85D43"/>
                </a:solidFill>
                <a:latin typeface="Roboto Bold"/>
                <a:ea typeface="Roboto Bold"/>
                <a:cs typeface="Roboto Bold"/>
                <a:sym typeface="Roboto Bold"/>
              </a:rPr>
              <a:t>Fast Query Performance </a:t>
            </a:r>
            <a:r>
              <a:rPr lang="en-US" sz="2008">
                <a:solidFill>
                  <a:srgbClr val="C85D43"/>
                </a:solidFill>
                <a:latin typeface="Roboto"/>
                <a:ea typeface="Roboto"/>
                <a:cs typeface="Roboto"/>
                <a:sym typeface="Roboto"/>
              </a:rPr>
              <a:t>- Star schema enables rapid aggregations for daily sales reports</a:t>
            </a:r>
          </a:p>
          <a:p>
            <a:pPr algn="just" marL="433601" indent="-216801" lvl="1">
              <a:lnSpc>
                <a:spcPts val="2811"/>
              </a:lnSpc>
              <a:buFont typeface="Arial"/>
              <a:buChar char="•"/>
            </a:pPr>
            <a:r>
              <a:rPr lang="en-US" b="true" sz="2008">
                <a:solidFill>
                  <a:srgbClr val="C85D43"/>
                </a:solidFill>
                <a:latin typeface="Roboto Bold"/>
                <a:ea typeface="Roboto Bold"/>
                <a:cs typeface="Roboto Bold"/>
                <a:sym typeface="Roboto Bold"/>
              </a:rPr>
              <a:t>Intuitive Structure</a:t>
            </a:r>
            <a:r>
              <a:rPr lang="en-US" sz="2008">
                <a:solidFill>
                  <a:srgbClr val="C85D43"/>
                </a:solidFill>
                <a:latin typeface="Roboto"/>
                <a:ea typeface="Roboto"/>
                <a:cs typeface="Roboto"/>
                <a:sym typeface="Roboto"/>
              </a:rPr>
              <a:t> - Business users can easily understand and navigate the model</a:t>
            </a:r>
          </a:p>
          <a:p>
            <a:pPr algn="just" marL="433601" indent="-216801" lvl="1">
              <a:lnSpc>
                <a:spcPts val="2811"/>
              </a:lnSpc>
              <a:buFont typeface="Arial"/>
              <a:buChar char="•"/>
            </a:pPr>
            <a:r>
              <a:rPr lang="en-US" b="true" sz="2008">
                <a:solidFill>
                  <a:srgbClr val="C85D43"/>
                </a:solidFill>
                <a:latin typeface="Roboto Bold"/>
                <a:ea typeface="Roboto Bold"/>
                <a:cs typeface="Roboto Bold"/>
                <a:sym typeface="Roboto Bold"/>
              </a:rPr>
              <a:t>Historical Tracking </a:t>
            </a:r>
            <a:r>
              <a:rPr lang="en-US" sz="2008">
                <a:solidFill>
                  <a:srgbClr val="C85D43"/>
                </a:solidFill>
                <a:latin typeface="Roboto"/>
                <a:ea typeface="Roboto"/>
                <a:cs typeface="Roboto"/>
                <a:sym typeface="Roboto"/>
              </a:rPr>
              <a:t>- Slowly Changing Dimensions (SCD) preserve historical context</a:t>
            </a:r>
          </a:p>
        </p:txBody>
      </p:sp>
      <p:sp>
        <p:nvSpPr>
          <p:cNvPr name="TextBox 11" id="11"/>
          <p:cNvSpPr txBox="true"/>
          <p:nvPr/>
        </p:nvSpPr>
        <p:spPr>
          <a:xfrm rot="0">
            <a:off x="10675561" y="1462369"/>
            <a:ext cx="2574488" cy="422275"/>
          </a:xfrm>
          <a:prstGeom prst="rect">
            <a:avLst/>
          </a:prstGeom>
        </p:spPr>
        <p:txBody>
          <a:bodyPr anchor="t" rtlCol="false" tIns="0" lIns="0" bIns="0" rIns="0">
            <a:spAutoFit/>
          </a:bodyPr>
          <a:lstStyle/>
          <a:p>
            <a:pPr algn="ctr">
              <a:lnSpc>
                <a:spcPts val="3499"/>
              </a:lnSpc>
              <a:spcBef>
                <a:spcPct val="0"/>
              </a:spcBef>
            </a:pPr>
            <a:r>
              <a:rPr lang="en-US" b="true" sz="2499">
                <a:solidFill>
                  <a:srgbClr val="C85D43"/>
                </a:solidFill>
                <a:latin typeface="Roboto Bold"/>
                <a:ea typeface="Roboto Bold"/>
                <a:cs typeface="Roboto Bold"/>
                <a:sym typeface="Roboto Bold"/>
              </a:rPr>
              <a:t>Business Benefits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590838" y="3260990"/>
            <a:ext cx="2162262" cy="2168043"/>
          </a:xfrm>
          <a:custGeom>
            <a:avLst/>
            <a:gdLst/>
            <a:ahLst/>
            <a:cxnLst/>
            <a:rect r="r" b="b" t="t" l="l"/>
            <a:pathLst>
              <a:path h="2168043" w="2162262">
                <a:moveTo>
                  <a:pt x="0" y="0"/>
                </a:moveTo>
                <a:lnTo>
                  <a:pt x="2162262" y="0"/>
                </a:lnTo>
                <a:lnTo>
                  <a:pt x="2162262" y="2168043"/>
                </a:lnTo>
                <a:lnTo>
                  <a:pt x="0" y="21680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flipV="true">
            <a:off x="2753100" y="4328624"/>
            <a:ext cx="1327915" cy="16387"/>
          </a:xfrm>
          <a:prstGeom prst="line">
            <a:avLst/>
          </a:prstGeom>
          <a:ln cap="flat" w="38100">
            <a:solidFill>
              <a:srgbClr val="906846"/>
            </a:solidFill>
            <a:prstDash val="solid"/>
            <a:headEnd type="none" len="sm" w="sm"/>
            <a:tailEnd type="triangle" len="med" w="lg"/>
          </a:ln>
        </p:spPr>
      </p:sp>
      <p:sp>
        <p:nvSpPr>
          <p:cNvPr name="Freeform 5" id="5"/>
          <p:cNvSpPr/>
          <p:nvPr/>
        </p:nvSpPr>
        <p:spPr>
          <a:xfrm flipH="false" flipV="false" rot="0">
            <a:off x="4081015" y="3244603"/>
            <a:ext cx="2162262" cy="2168043"/>
          </a:xfrm>
          <a:custGeom>
            <a:avLst/>
            <a:gdLst/>
            <a:ahLst/>
            <a:cxnLst/>
            <a:rect r="r" b="b" t="t" l="l"/>
            <a:pathLst>
              <a:path h="2168043" w="2162262">
                <a:moveTo>
                  <a:pt x="0" y="0"/>
                </a:moveTo>
                <a:lnTo>
                  <a:pt x="2162262" y="0"/>
                </a:lnTo>
                <a:lnTo>
                  <a:pt x="2162262" y="2168043"/>
                </a:lnTo>
                <a:lnTo>
                  <a:pt x="0" y="216804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946362" y="3260990"/>
            <a:ext cx="2162262" cy="2168043"/>
          </a:xfrm>
          <a:custGeom>
            <a:avLst/>
            <a:gdLst/>
            <a:ahLst/>
            <a:cxnLst/>
            <a:rect r="r" b="b" t="t" l="l"/>
            <a:pathLst>
              <a:path h="2168043" w="2162262">
                <a:moveTo>
                  <a:pt x="0" y="0"/>
                </a:moveTo>
                <a:lnTo>
                  <a:pt x="2162261" y="0"/>
                </a:lnTo>
                <a:lnTo>
                  <a:pt x="2162261" y="2168043"/>
                </a:lnTo>
                <a:lnTo>
                  <a:pt x="0" y="216804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7" id="7"/>
          <p:cNvSpPr/>
          <p:nvPr/>
        </p:nvSpPr>
        <p:spPr>
          <a:xfrm>
            <a:off x="6243277" y="4328624"/>
            <a:ext cx="703085" cy="16387"/>
          </a:xfrm>
          <a:prstGeom prst="line">
            <a:avLst/>
          </a:prstGeom>
          <a:ln cap="flat" w="38100">
            <a:solidFill>
              <a:srgbClr val="906846"/>
            </a:solidFill>
            <a:prstDash val="solid"/>
            <a:headEnd type="none" len="sm" w="sm"/>
            <a:tailEnd type="triangle" len="med" w="lg"/>
          </a:ln>
        </p:spPr>
      </p:sp>
      <p:sp>
        <p:nvSpPr>
          <p:cNvPr name="Freeform 8" id="8"/>
          <p:cNvSpPr/>
          <p:nvPr/>
        </p:nvSpPr>
        <p:spPr>
          <a:xfrm flipH="false" flipV="false" rot="0">
            <a:off x="9809107" y="3291429"/>
            <a:ext cx="2162262" cy="2168043"/>
          </a:xfrm>
          <a:custGeom>
            <a:avLst/>
            <a:gdLst/>
            <a:ahLst/>
            <a:cxnLst/>
            <a:rect r="r" b="b" t="t" l="l"/>
            <a:pathLst>
              <a:path h="2168043" w="2162262">
                <a:moveTo>
                  <a:pt x="0" y="0"/>
                </a:moveTo>
                <a:lnTo>
                  <a:pt x="2162262" y="0"/>
                </a:lnTo>
                <a:lnTo>
                  <a:pt x="2162262" y="2168043"/>
                </a:lnTo>
                <a:lnTo>
                  <a:pt x="0" y="216804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9" id="9"/>
          <p:cNvSpPr/>
          <p:nvPr/>
        </p:nvSpPr>
        <p:spPr>
          <a:xfrm>
            <a:off x="9108623" y="4345011"/>
            <a:ext cx="700484" cy="30439"/>
          </a:xfrm>
          <a:prstGeom prst="line">
            <a:avLst/>
          </a:prstGeom>
          <a:ln cap="flat" w="38100">
            <a:solidFill>
              <a:srgbClr val="906846"/>
            </a:solidFill>
            <a:prstDash val="solid"/>
            <a:headEnd type="none" len="sm" w="sm"/>
            <a:tailEnd type="triangle" len="med" w="lg"/>
          </a:ln>
        </p:spPr>
      </p:sp>
      <p:sp>
        <p:nvSpPr>
          <p:cNvPr name="Freeform 10" id="10"/>
          <p:cNvSpPr/>
          <p:nvPr/>
        </p:nvSpPr>
        <p:spPr>
          <a:xfrm flipH="false" flipV="false" rot="0">
            <a:off x="12989612" y="3307816"/>
            <a:ext cx="1809204" cy="538292"/>
          </a:xfrm>
          <a:custGeom>
            <a:avLst/>
            <a:gdLst/>
            <a:ahLst/>
            <a:cxnLst/>
            <a:rect r="r" b="b" t="t" l="l"/>
            <a:pathLst>
              <a:path h="538292" w="1809204">
                <a:moveTo>
                  <a:pt x="0" y="0"/>
                </a:moveTo>
                <a:lnTo>
                  <a:pt x="1809204" y="0"/>
                </a:lnTo>
                <a:lnTo>
                  <a:pt x="1809204" y="538291"/>
                </a:lnTo>
                <a:lnTo>
                  <a:pt x="0" y="53829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2989612" y="4122332"/>
            <a:ext cx="1809204" cy="538292"/>
          </a:xfrm>
          <a:custGeom>
            <a:avLst/>
            <a:gdLst/>
            <a:ahLst/>
            <a:cxnLst/>
            <a:rect r="r" b="b" t="t" l="l"/>
            <a:pathLst>
              <a:path h="538292" w="1809204">
                <a:moveTo>
                  <a:pt x="0" y="0"/>
                </a:moveTo>
                <a:lnTo>
                  <a:pt x="1809204" y="0"/>
                </a:lnTo>
                <a:lnTo>
                  <a:pt x="1809204" y="538292"/>
                </a:lnTo>
                <a:lnTo>
                  <a:pt x="0" y="5382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0">
            <a:off x="12989612" y="4921180"/>
            <a:ext cx="1809204" cy="538292"/>
          </a:xfrm>
          <a:custGeom>
            <a:avLst/>
            <a:gdLst/>
            <a:ahLst/>
            <a:cxnLst/>
            <a:rect r="r" b="b" t="t" l="l"/>
            <a:pathLst>
              <a:path h="538292" w="1809204">
                <a:moveTo>
                  <a:pt x="0" y="0"/>
                </a:moveTo>
                <a:lnTo>
                  <a:pt x="1809204" y="0"/>
                </a:lnTo>
                <a:lnTo>
                  <a:pt x="1809204" y="538292"/>
                </a:lnTo>
                <a:lnTo>
                  <a:pt x="0" y="5382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3" id="13"/>
          <p:cNvSpPr txBox="true"/>
          <p:nvPr/>
        </p:nvSpPr>
        <p:spPr>
          <a:xfrm rot="0">
            <a:off x="12989612" y="4227437"/>
            <a:ext cx="1809204" cy="289983"/>
          </a:xfrm>
          <a:prstGeom prst="rect">
            <a:avLst/>
          </a:prstGeom>
        </p:spPr>
        <p:txBody>
          <a:bodyPr anchor="t" rtlCol="false" tIns="0" lIns="0" bIns="0" rIns="0">
            <a:spAutoFit/>
          </a:bodyPr>
          <a:lstStyle/>
          <a:p>
            <a:pPr algn="ctr">
              <a:lnSpc>
                <a:spcPts val="2391"/>
              </a:lnSpc>
              <a:spcBef>
                <a:spcPct val="0"/>
              </a:spcBef>
            </a:pPr>
            <a:r>
              <a:rPr lang="en-US" sz="1708">
                <a:solidFill>
                  <a:srgbClr val="C85D43"/>
                </a:solidFill>
                <a:latin typeface="Roboto"/>
                <a:ea typeface="Roboto"/>
                <a:cs typeface="Roboto"/>
                <a:sym typeface="Roboto"/>
              </a:rPr>
              <a:t>ANALYSIS</a:t>
            </a:r>
          </a:p>
        </p:txBody>
      </p:sp>
      <p:sp>
        <p:nvSpPr>
          <p:cNvPr name="TextBox 14" id="14"/>
          <p:cNvSpPr txBox="true"/>
          <p:nvPr/>
        </p:nvSpPr>
        <p:spPr>
          <a:xfrm rot="0">
            <a:off x="12989612" y="5026285"/>
            <a:ext cx="1809204" cy="289983"/>
          </a:xfrm>
          <a:prstGeom prst="rect">
            <a:avLst/>
          </a:prstGeom>
        </p:spPr>
        <p:txBody>
          <a:bodyPr anchor="t" rtlCol="false" tIns="0" lIns="0" bIns="0" rIns="0">
            <a:spAutoFit/>
          </a:bodyPr>
          <a:lstStyle/>
          <a:p>
            <a:pPr algn="ctr">
              <a:lnSpc>
                <a:spcPts val="2391"/>
              </a:lnSpc>
              <a:spcBef>
                <a:spcPct val="0"/>
              </a:spcBef>
            </a:pPr>
            <a:r>
              <a:rPr lang="en-US" sz="1708">
                <a:solidFill>
                  <a:srgbClr val="C85D43"/>
                </a:solidFill>
                <a:latin typeface="Roboto"/>
                <a:ea typeface="Roboto"/>
                <a:cs typeface="Roboto"/>
                <a:sym typeface="Roboto"/>
              </a:rPr>
              <a:t>SALES</a:t>
            </a:r>
          </a:p>
        </p:txBody>
      </p:sp>
      <p:sp>
        <p:nvSpPr>
          <p:cNvPr name="AutoShape 15" id="15"/>
          <p:cNvSpPr/>
          <p:nvPr/>
        </p:nvSpPr>
        <p:spPr>
          <a:xfrm flipV="true">
            <a:off x="11971369" y="3846107"/>
            <a:ext cx="1018243" cy="194201"/>
          </a:xfrm>
          <a:prstGeom prst="line">
            <a:avLst/>
          </a:prstGeom>
          <a:ln cap="flat" w="38100">
            <a:solidFill>
              <a:srgbClr val="906846"/>
            </a:solidFill>
            <a:prstDash val="solid"/>
            <a:headEnd type="none" len="sm" w="sm"/>
            <a:tailEnd type="triangle" len="med" w="lg"/>
          </a:ln>
        </p:spPr>
      </p:sp>
      <p:sp>
        <p:nvSpPr>
          <p:cNvPr name="AutoShape 16" id="16"/>
          <p:cNvSpPr/>
          <p:nvPr/>
        </p:nvSpPr>
        <p:spPr>
          <a:xfrm>
            <a:off x="11971369" y="4375450"/>
            <a:ext cx="1018243" cy="16028"/>
          </a:xfrm>
          <a:prstGeom prst="line">
            <a:avLst/>
          </a:prstGeom>
          <a:ln cap="flat" w="38100">
            <a:solidFill>
              <a:srgbClr val="906846"/>
            </a:solidFill>
            <a:prstDash val="solid"/>
            <a:headEnd type="none" len="sm" w="sm"/>
            <a:tailEnd type="triangle" len="med" w="lg"/>
          </a:ln>
        </p:spPr>
      </p:sp>
      <p:sp>
        <p:nvSpPr>
          <p:cNvPr name="AutoShape 17" id="17"/>
          <p:cNvSpPr/>
          <p:nvPr/>
        </p:nvSpPr>
        <p:spPr>
          <a:xfrm>
            <a:off x="11971369" y="4710765"/>
            <a:ext cx="1018243" cy="479561"/>
          </a:xfrm>
          <a:prstGeom prst="line">
            <a:avLst/>
          </a:prstGeom>
          <a:ln cap="flat" w="38100">
            <a:solidFill>
              <a:srgbClr val="906846"/>
            </a:solidFill>
            <a:prstDash val="solid"/>
            <a:headEnd type="none" len="sm" w="sm"/>
            <a:tailEnd type="triangle" len="med" w="lg"/>
          </a:ln>
        </p:spPr>
      </p:sp>
      <p:sp>
        <p:nvSpPr>
          <p:cNvPr name="AutoShape 18" id="18"/>
          <p:cNvSpPr/>
          <p:nvPr/>
        </p:nvSpPr>
        <p:spPr>
          <a:xfrm>
            <a:off x="1436872" y="2004866"/>
            <a:ext cx="8518886" cy="0"/>
          </a:xfrm>
          <a:prstGeom prst="line">
            <a:avLst/>
          </a:prstGeom>
          <a:ln cap="flat" w="38100">
            <a:solidFill>
              <a:srgbClr val="906846"/>
            </a:solidFill>
            <a:prstDash val="solid"/>
            <a:headEnd type="arrow" len="sm" w="med"/>
            <a:tailEnd type="arrow" len="sm" w="med"/>
          </a:ln>
        </p:spPr>
      </p:sp>
      <p:sp>
        <p:nvSpPr>
          <p:cNvPr name="AutoShape 19" id="19"/>
          <p:cNvSpPr/>
          <p:nvPr/>
        </p:nvSpPr>
        <p:spPr>
          <a:xfrm>
            <a:off x="10312668" y="2004866"/>
            <a:ext cx="5352923" cy="0"/>
          </a:xfrm>
          <a:prstGeom prst="line">
            <a:avLst/>
          </a:prstGeom>
          <a:ln cap="flat" w="38100">
            <a:solidFill>
              <a:srgbClr val="906846"/>
            </a:solidFill>
            <a:prstDash val="solid"/>
            <a:headEnd type="arrow" len="sm" w="med"/>
            <a:tailEnd type="arrow" len="sm" w="med"/>
          </a:ln>
        </p:spPr>
      </p:sp>
      <p:sp>
        <p:nvSpPr>
          <p:cNvPr name="Freeform 20" id="20"/>
          <p:cNvSpPr/>
          <p:nvPr/>
        </p:nvSpPr>
        <p:spPr>
          <a:xfrm flipH="false" flipV="false" rot="0">
            <a:off x="16004902" y="5632299"/>
            <a:ext cx="2044982" cy="1498414"/>
          </a:xfrm>
          <a:custGeom>
            <a:avLst/>
            <a:gdLst/>
            <a:ahLst/>
            <a:cxnLst/>
            <a:rect r="r" b="b" t="t" l="l"/>
            <a:pathLst>
              <a:path h="1498414" w="2044982">
                <a:moveTo>
                  <a:pt x="0" y="0"/>
                </a:moveTo>
                <a:lnTo>
                  <a:pt x="2044982" y="0"/>
                </a:lnTo>
                <a:lnTo>
                  <a:pt x="2044982" y="1498414"/>
                </a:lnTo>
                <a:lnTo>
                  <a:pt x="0" y="149841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1" id="21"/>
          <p:cNvSpPr txBox="true"/>
          <p:nvPr/>
        </p:nvSpPr>
        <p:spPr>
          <a:xfrm rot="0">
            <a:off x="4936864" y="232455"/>
            <a:ext cx="8414272" cy="1026788"/>
          </a:xfrm>
          <a:prstGeom prst="rect">
            <a:avLst/>
          </a:prstGeom>
        </p:spPr>
        <p:txBody>
          <a:bodyPr anchor="t" rtlCol="false" tIns="0" lIns="0" bIns="0" rIns="0">
            <a:spAutoFit/>
          </a:bodyPr>
          <a:lstStyle/>
          <a:p>
            <a:pPr algn="ctr">
              <a:lnSpc>
                <a:spcPts val="7133"/>
              </a:lnSpc>
            </a:pPr>
            <a:r>
              <a:rPr lang="en-US" sz="5994">
                <a:solidFill>
                  <a:srgbClr val="C85D43"/>
                </a:solidFill>
                <a:latin typeface="Kaftus"/>
                <a:ea typeface="Kaftus"/>
                <a:cs typeface="Kaftus"/>
                <a:sym typeface="Kaftus"/>
              </a:rPr>
              <a:t>Logical Scheme</a:t>
            </a:r>
          </a:p>
        </p:txBody>
      </p:sp>
      <p:sp>
        <p:nvSpPr>
          <p:cNvPr name="TextBox 22" id="22"/>
          <p:cNvSpPr txBox="true"/>
          <p:nvPr/>
        </p:nvSpPr>
        <p:spPr>
          <a:xfrm rot="0">
            <a:off x="1017999" y="2712389"/>
            <a:ext cx="1307940" cy="269785"/>
          </a:xfrm>
          <a:prstGeom prst="rect">
            <a:avLst/>
          </a:prstGeom>
        </p:spPr>
        <p:txBody>
          <a:bodyPr anchor="t" rtlCol="false" tIns="0" lIns="0" bIns="0" rIns="0">
            <a:spAutoFit/>
          </a:bodyPr>
          <a:lstStyle/>
          <a:p>
            <a:pPr algn="ctr">
              <a:lnSpc>
                <a:spcPts val="2199"/>
              </a:lnSpc>
              <a:spcBef>
                <a:spcPct val="0"/>
              </a:spcBef>
            </a:pPr>
            <a:r>
              <a:rPr lang="en-US" b="true" sz="1571">
                <a:solidFill>
                  <a:srgbClr val="C85D43"/>
                </a:solidFill>
                <a:latin typeface="Roboto Bold"/>
                <a:ea typeface="Roboto Bold"/>
                <a:cs typeface="Roboto Bold"/>
                <a:sym typeface="Roboto Bold"/>
              </a:rPr>
              <a:t>DATA SOURCE</a:t>
            </a:r>
          </a:p>
        </p:txBody>
      </p:sp>
      <p:sp>
        <p:nvSpPr>
          <p:cNvPr name="TextBox 23" id="23"/>
          <p:cNvSpPr txBox="true"/>
          <p:nvPr/>
        </p:nvSpPr>
        <p:spPr>
          <a:xfrm rot="0">
            <a:off x="0" y="5671292"/>
            <a:ext cx="3343937" cy="541383"/>
          </a:xfrm>
          <a:prstGeom prst="rect">
            <a:avLst/>
          </a:prstGeom>
        </p:spPr>
        <p:txBody>
          <a:bodyPr anchor="t" rtlCol="false" tIns="0" lIns="0" bIns="0" rIns="0">
            <a:spAutoFit/>
          </a:bodyPr>
          <a:lstStyle/>
          <a:p>
            <a:pPr algn="ctr">
              <a:lnSpc>
                <a:spcPts val="2199"/>
              </a:lnSpc>
              <a:spcBef>
                <a:spcPct val="0"/>
              </a:spcBef>
            </a:pPr>
            <a:r>
              <a:rPr lang="en-US" b="true" sz="1571">
                <a:solidFill>
                  <a:srgbClr val="906846"/>
                </a:solidFill>
                <a:latin typeface="Roboto Bold"/>
                <a:ea typeface="Roboto Bold"/>
                <a:cs typeface="Roboto Bold"/>
                <a:sym typeface="Roboto Bold"/>
              </a:rPr>
              <a:t>online_coffee_shop_transactions.csv</a:t>
            </a:r>
          </a:p>
          <a:p>
            <a:pPr algn="ctr">
              <a:lnSpc>
                <a:spcPts val="2199"/>
              </a:lnSpc>
              <a:spcBef>
                <a:spcPct val="0"/>
              </a:spcBef>
            </a:pPr>
            <a:r>
              <a:rPr lang="en-US" b="true" sz="1571">
                <a:solidFill>
                  <a:srgbClr val="906846"/>
                </a:solidFill>
                <a:latin typeface="Roboto Bold"/>
                <a:ea typeface="Roboto Bold"/>
                <a:cs typeface="Roboto Bold"/>
                <a:sym typeface="Roboto Bold"/>
              </a:rPr>
              <a:t>offline_coffee_shop_transactions.csv</a:t>
            </a:r>
          </a:p>
        </p:txBody>
      </p:sp>
      <p:sp>
        <p:nvSpPr>
          <p:cNvPr name="TextBox 24" id="24"/>
          <p:cNvSpPr txBox="true"/>
          <p:nvPr/>
        </p:nvSpPr>
        <p:spPr>
          <a:xfrm rot="0">
            <a:off x="4464424" y="2712389"/>
            <a:ext cx="1395443" cy="269785"/>
          </a:xfrm>
          <a:prstGeom prst="rect">
            <a:avLst/>
          </a:prstGeom>
        </p:spPr>
        <p:txBody>
          <a:bodyPr anchor="t" rtlCol="false" tIns="0" lIns="0" bIns="0" rIns="0">
            <a:spAutoFit/>
          </a:bodyPr>
          <a:lstStyle/>
          <a:p>
            <a:pPr algn="ctr">
              <a:lnSpc>
                <a:spcPts val="2199"/>
              </a:lnSpc>
              <a:spcBef>
                <a:spcPct val="0"/>
              </a:spcBef>
            </a:pPr>
            <a:r>
              <a:rPr lang="en-US" b="true" sz="1571">
                <a:solidFill>
                  <a:srgbClr val="C85D43"/>
                </a:solidFill>
                <a:latin typeface="Roboto Bold"/>
                <a:ea typeface="Roboto Bold"/>
                <a:cs typeface="Roboto Bold"/>
                <a:sym typeface="Roboto Bold"/>
              </a:rPr>
              <a:t>STAGING AREA</a:t>
            </a:r>
          </a:p>
        </p:txBody>
      </p:sp>
      <p:sp>
        <p:nvSpPr>
          <p:cNvPr name="TextBox 25" id="25"/>
          <p:cNvSpPr txBox="true"/>
          <p:nvPr/>
        </p:nvSpPr>
        <p:spPr>
          <a:xfrm rot="0">
            <a:off x="3490032" y="5671292"/>
            <a:ext cx="3344228" cy="1103087"/>
          </a:xfrm>
          <a:prstGeom prst="rect">
            <a:avLst/>
          </a:prstGeom>
        </p:spPr>
        <p:txBody>
          <a:bodyPr anchor="t" rtlCol="false" tIns="0" lIns="0" bIns="0" rIns="0">
            <a:spAutoFit/>
          </a:bodyPr>
          <a:lstStyle/>
          <a:p>
            <a:pPr algn="ctr">
              <a:lnSpc>
                <a:spcPts val="2199"/>
              </a:lnSpc>
            </a:pPr>
            <a:r>
              <a:rPr lang="en-US" sz="1571" b="true">
                <a:solidFill>
                  <a:srgbClr val="906846"/>
                </a:solidFill>
                <a:latin typeface="Roboto Bold"/>
                <a:ea typeface="Roboto Bold"/>
                <a:cs typeface="Roboto Bold"/>
                <a:sym typeface="Roboto Bold"/>
              </a:rPr>
              <a:t>ext_online_coffee_shop_transactions</a:t>
            </a:r>
          </a:p>
          <a:p>
            <a:pPr algn="ctr">
              <a:lnSpc>
                <a:spcPts val="2199"/>
              </a:lnSpc>
            </a:pPr>
            <a:r>
              <a:rPr lang="en-US" sz="1571" b="true">
                <a:solidFill>
                  <a:srgbClr val="906846"/>
                </a:solidFill>
                <a:latin typeface="Roboto Bold"/>
                <a:ea typeface="Roboto Bold"/>
                <a:cs typeface="Roboto Bold"/>
                <a:sym typeface="Roboto Bold"/>
              </a:rPr>
              <a:t>ext_offline_coffee_shop_transactions</a:t>
            </a:r>
          </a:p>
          <a:p>
            <a:pPr algn="ctr">
              <a:lnSpc>
                <a:spcPts val="2199"/>
              </a:lnSpc>
            </a:pPr>
            <a:r>
              <a:rPr lang="en-US" sz="1571" b="true">
                <a:solidFill>
                  <a:srgbClr val="906846"/>
                </a:solidFill>
                <a:latin typeface="Roboto Bold"/>
                <a:ea typeface="Roboto Bold"/>
                <a:cs typeface="Roboto Bold"/>
                <a:sym typeface="Roboto Bold"/>
              </a:rPr>
              <a:t>src</a:t>
            </a:r>
            <a:r>
              <a:rPr lang="en-US" sz="1571" b="true">
                <a:solidFill>
                  <a:srgbClr val="906846"/>
                </a:solidFill>
                <a:latin typeface="Roboto Bold"/>
                <a:ea typeface="Roboto Bold"/>
                <a:cs typeface="Roboto Bold"/>
                <a:sym typeface="Roboto Bold"/>
              </a:rPr>
              <a:t>_online_coffee_shop_transactions</a:t>
            </a:r>
          </a:p>
          <a:p>
            <a:pPr algn="ctr">
              <a:lnSpc>
                <a:spcPts val="2199"/>
              </a:lnSpc>
              <a:spcBef>
                <a:spcPct val="0"/>
              </a:spcBef>
            </a:pPr>
            <a:r>
              <a:rPr lang="en-US" b="true" sz="1571">
                <a:solidFill>
                  <a:srgbClr val="906846"/>
                </a:solidFill>
                <a:latin typeface="Roboto Bold"/>
                <a:ea typeface="Roboto Bold"/>
                <a:cs typeface="Roboto Bold"/>
                <a:sym typeface="Roboto Bold"/>
              </a:rPr>
              <a:t>src</a:t>
            </a:r>
            <a:r>
              <a:rPr lang="en-US" b="true" sz="1571">
                <a:solidFill>
                  <a:srgbClr val="906846"/>
                </a:solidFill>
                <a:latin typeface="Roboto Bold"/>
                <a:ea typeface="Roboto Bold"/>
                <a:cs typeface="Roboto Bold"/>
                <a:sym typeface="Roboto Bold"/>
              </a:rPr>
              <a:t>_offline_coffee_shop_transactions</a:t>
            </a:r>
          </a:p>
        </p:txBody>
      </p:sp>
      <p:sp>
        <p:nvSpPr>
          <p:cNvPr name="TextBox 26" id="26"/>
          <p:cNvSpPr txBox="true"/>
          <p:nvPr/>
        </p:nvSpPr>
        <p:spPr>
          <a:xfrm rot="0">
            <a:off x="6910985" y="2712389"/>
            <a:ext cx="2233015" cy="269785"/>
          </a:xfrm>
          <a:prstGeom prst="rect">
            <a:avLst/>
          </a:prstGeom>
        </p:spPr>
        <p:txBody>
          <a:bodyPr anchor="t" rtlCol="false" tIns="0" lIns="0" bIns="0" rIns="0">
            <a:spAutoFit/>
          </a:bodyPr>
          <a:lstStyle/>
          <a:p>
            <a:pPr algn="ctr">
              <a:lnSpc>
                <a:spcPts val="2199"/>
              </a:lnSpc>
              <a:spcBef>
                <a:spcPct val="0"/>
              </a:spcBef>
            </a:pPr>
            <a:r>
              <a:rPr lang="en-US" b="true" sz="1571">
                <a:solidFill>
                  <a:srgbClr val="C85D43"/>
                </a:solidFill>
                <a:latin typeface="Roboto Bold"/>
                <a:ea typeface="Roboto Bold"/>
                <a:cs typeface="Roboto Bold"/>
                <a:sym typeface="Roboto Bold"/>
              </a:rPr>
              <a:t>3NF RELATIONAL LAYER</a:t>
            </a:r>
          </a:p>
        </p:txBody>
      </p:sp>
      <p:sp>
        <p:nvSpPr>
          <p:cNvPr name="TextBox 27" id="27"/>
          <p:cNvSpPr txBox="true"/>
          <p:nvPr/>
        </p:nvSpPr>
        <p:spPr>
          <a:xfrm rot="0">
            <a:off x="7195615" y="5671292"/>
            <a:ext cx="1663755" cy="1454302"/>
          </a:xfrm>
          <a:prstGeom prst="rect">
            <a:avLst/>
          </a:prstGeom>
        </p:spPr>
        <p:txBody>
          <a:bodyPr anchor="t" rtlCol="false" tIns="0" lIns="0" bIns="0" rIns="0">
            <a:spAutoFit/>
          </a:bodyPr>
          <a:lstStyle/>
          <a:p>
            <a:pPr algn="l">
              <a:lnSpc>
                <a:spcPts val="2199"/>
              </a:lnSpc>
            </a:pPr>
            <a:r>
              <a:rPr lang="en-US" sz="1571" b="true">
                <a:solidFill>
                  <a:srgbClr val="906846"/>
                </a:solidFill>
                <a:latin typeface="Roboto Bold"/>
                <a:ea typeface="Roboto Bold"/>
                <a:cs typeface="Roboto Bold"/>
                <a:sym typeface="Roboto Bold"/>
              </a:rPr>
              <a:t>ce_staff</a:t>
            </a:r>
          </a:p>
          <a:p>
            <a:pPr algn="l">
              <a:lnSpc>
                <a:spcPts val="2199"/>
              </a:lnSpc>
            </a:pPr>
            <a:r>
              <a:rPr lang="en-US" sz="1571" b="true">
                <a:solidFill>
                  <a:srgbClr val="906846"/>
                </a:solidFill>
                <a:latin typeface="Roboto Bold"/>
                <a:ea typeface="Roboto Bold"/>
                <a:cs typeface="Roboto Bold"/>
                <a:sym typeface="Roboto Bold"/>
              </a:rPr>
              <a:t>ce_products</a:t>
            </a:r>
          </a:p>
          <a:p>
            <a:pPr algn="l">
              <a:lnSpc>
                <a:spcPts val="2199"/>
              </a:lnSpc>
            </a:pPr>
            <a:r>
              <a:rPr lang="en-US" sz="1571" b="true">
                <a:solidFill>
                  <a:srgbClr val="906846"/>
                </a:solidFill>
                <a:latin typeface="Roboto Bold"/>
                <a:ea typeface="Roboto Bold"/>
                <a:cs typeface="Roboto Bold"/>
                <a:sym typeface="Roboto Bold"/>
              </a:rPr>
              <a:t>ce_customers_scd</a:t>
            </a:r>
          </a:p>
          <a:p>
            <a:pPr algn="l">
              <a:lnSpc>
                <a:spcPts val="2199"/>
              </a:lnSpc>
            </a:pPr>
            <a:r>
              <a:rPr lang="en-US" sz="1571" b="true">
                <a:solidFill>
                  <a:srgbClr val="906846"/>
                </a:solidFill>
                <a:latin typeface="Roboto Bold"/>
                <a:ea typeface="Roboto Bold"/>
                <a:cs typeface="Roboto Bold"/>
                <a:sym typeface="Roboto Bold"/>
              </a:rPr>
              <a:t>ce_sales</a:t>
            </a:r>
          </a:p>
          <a:p>
            <a:pPr algn="ctr">
              <a:lnSpc>
                <a:spcPts val="2972"/>
              </a:lnSpc>
            </a:pPr>
            <a:r>
              <a:rPr lang="en-US" b="true" sz="2123">
                <a:solidFill>
                  <a:srgbClr val="906846"/>
                </a:solidFill>
                <a:latin typeface="Roboto Bold"/>
                <a:ea typeface="Roboto Bold"/>
                <a:cs typeface="Roboto Bold"/>
                <a:sym typeface="Roboto Bold"/>
              </a:rPr>
              <a:t>...</a:t>
            </a:r>
          </a:p>
        </p:txBody>
      </p:sp>
      <p:sp>
        <p:nvSpPr>
          <p:cNvPr name="TextBox 28" id="28"/>
          <p:cNvSpPr txBox="true"/>
          <p:nvPr/>
        </p:nvSpPr>
        <p:spPr>
          <a:xfrm rot="0">
            <a:off x="9809107" y="2742828"/>
            <a:ext cx="1961636" cy="269785"/>
          </a:xfrm>
          <a:prstGeom prst="rect">
            <a:avLst/>
          </a:prstGeom>
        </p:spPr>
        <p:txBody>
          <a:bodyPr anchor="t" rtlCol="false" tIns="0" lIns="0" bIns="0" rIns="0">
            <a:spAutoFit/>
          </a:bodyPr>
          <a:lstStyle/>
          <a:p>
            <a:pPr algn="ctr">
              <a:lnSpc>
                <a:spcPts val="2199"/>
              </a:lnSpc>
              <a:spcBef>
                <a:spcPct val="0"/>
              </a:spcBef>
            </a:pPr>
            <a:r>
              <a:rPr lang="en-US" b="true" sz="1571">
                <a:solidFill>
                  <a:srgbClr val="C85D43"/>
                </a:solidFill>
                <a:latin typeface="Roboto Bold"/>
                <a:ea typeface="Roboto Bold"/>
                <a:cs typeface="Roboto Bold"/>
                <a:sym typeface="Roboto Bold"/>
              </a:rPr>
              <a:t>DIMENSIONAL LAYER</a:t>
            </a:r>
          </a:p>
        </p:txBody>
      </p:sp>
      <p:sp>
        <p:nvSpPr>
          <p:cNvPr name="TextBox 29" id="29"/>
          <p:cNvSpPr txBox="true"/>
          <p:nvPr/>
        </p:nvSpPr>
        <p:spPr>
          <a:xfrm rot="0">
            <a:off x="9518779" y="5594199"/>
            <a:ext cx="2742918" cy="300157"/>
          </a:xfrm>
          <a:prstGeom prst="rect">
            <a:avLst/>
          </a:prstGeom>
        </p:spPr>
        <p:txBody>
          <a:bodyPr anchor="t" rtlCol="false" tIns="0" lIns="0" bIns="0" rIns="0">
            <a:spAutoFit/>
          </a:bodyPr>
          <a:lstStyle/>
          <a:p>
            <a:pPr algn="ctr">
              <a:lnSpc>
                <a:spcPts val="2457"/>
              </a:lnSpc>
              <a:spcBef>
                <a:spcPct val="0"/>
              </a:spcBef>
            </a:pPr>
            <a:r>
              <a:rPr lang="en-US" b="true" sz="1755">
                <a:solidFill>
                  <a:srgbClr val="906846"/>
                </a:solidFill>
                <a:latin typeface="Roboto Bold"/>
                <a:ea typeface="Roboto Bold"/>
                <a:cs typeface="Roboto Bold"/>
                <a:sym typeface="Roboto Bold"/>
              </a:rPr>
              <a:t>Fact Table </a:t>
            </a:r>
            <a:r>
              <a:rPr lang="en-US" sz="1755">
                <a:solidFill>
                  <a:srgbClr val="906846"/>
                </a:solidFill>
                <a:latin typeface="Roboto"/>
                <a:ea typeface="Roboto"/>
                <a:cs typeface="Roboto"/>
                <a:sym typeface="Roboto"/>
              </a:rPr>
              <a:t>- FCT_SALES_DD</a:t>
            </a:r>
          </a:p>
        </p:txBody>
      </p:sp>
      <p:sp>
        <p:nvSpPr>
          <p:cNvPr name="TextBox 30" id="30"/>
          <p:cNvSpPr txBox="true"/>
          <p:nvPr/>
        </p:nvSpPr>
        <p:spPr>
          <a:xfrm rot="0">
            <a:off x="9393498" y="6865278"/>
            <a:ext cx="4198748" cy="908119"/>
          </a:xfrm>
          <a:prstGeom prst="rect">
            <a:avLst/>
          </a:prstGeom>
        </p:spPr>
        <p:txBody>
          <a:bodyPr anchor="t" rtlCol="false" tIns="0" lIns="0" bIns="0" rIns="0">
            <a:spAutoFit/>
          </a:bodyPr>
          <a:lstStyle/>
          <a:p>
            <a:pPr algn="ctr">
              <a:lnSpc>
                <a:spcPts val="2446"/>
              </a:lnSpc>
              <a:spcBef>
                <a:spcPct val="0"/>
              </a:spcBef>
            </a:pPr>
            <a:r>
              <a:rPr lang="en-US" b="true" sz="1747">
                <a:solidFill>
                  <a:srgbClr val="906846"/>
                </a:solidFill>
                <a:latin typeface="Roboto Bold"/>
                <a:ea typeface="Roboto Bold"/>
                <a:cs typeface="Roboto Bold"/>
                <a:sym typeface="Roboto Bold"/>
              </a:rPr>
              <a:t>Dimensions</a:t>
            </a:r>
            <a:r>
              <a:rPr lang="en-US" sz="1747">
                <a:solidFill>
                  <a:srgbClr val="906846"/>
                </a:solidFill>
                <a:latin typeface="Roboto"/>
                <a:ea typeface="Roboto"/>
                <a:cs typeface="Roboto"/>
                <a:sym typeface="Roboto"/>
              </a:rPr>
              <a:t> </a:t>
            </a:r>
            <a:r>
              <a:rPr lang="en-US" sz="1747">
                <a:solidFill>
                  <a:srgbClr val="906846"/>
                </a:solidFill>
                <a:latin typeface="Roboto"/>
                <a:ea typeface="Roboto"/>
                <a:cs typeface="Roboto"/>
                <a:sym typeface="Roboto"/>
              </a:rPr>
              <a:t>- DIM_CUSTOMERS_SCD,</a:t>
            </a:r>
          </a:p>
          <a:p>
            <a:pPr algn="ctr">
              <a:lnSpc>
                <a:spcPts val="2446"/>
              </a:lnSpc>
              <a:spcBef>
                <a:spcPct val="0"/>
              </a:spcBef>
            </a:pPr>
            <a:r>
              <a:rPr lang="en-US" sz="1747">
                <a:solidFill>
                  <a:srgbClr val="906846"/>
                </a:solidFill>
                <a:latin typeface="Roboto"/>
                <a:ea typeface="Roboto"/>
                <a:cs typeface="Roboto"/>
                <a:sym typeface="Roboto"/>
              </a:rPr>
              <a:t>DIM_PRODUCTS,DIM_DATES, DIM_PRODUCTS,DIM_STAFF</a:t>
            </a:r>
          </a:p>
        </p:txBody>
      </p:sp>
      <p:sp>
        <p:nvSpPr>
          <p:cNvPr name="TextBox 31" id="31"/>
          <p:cNvSpPr txBox="true"/>
          <p:nvPr/>
        </p:nvSpPr>
        <p:spPr>
          <a:xfrm rot="0">
            <a:off x="9393498" y="5918948"/>
            <a:ext cx="2993480" cy="772253"/>
          </a:xfrm>
          <a:prstGeom prst="rect">
            <a:avLst/>
          </a:prstGeom>
        </p:spPr>
        <p:txBody>
          <a:bodyPr anchor="t" rtlCol="false" tIns="0" lIns="0" bIns="0" rIns="0">
            <a:spAutoFit/>
          </a:bodyPr>
          <a:lstStyle/>
          <a:p>
            <a:pPr algn="l" marL="317666" indent="-158833" lvl="1">
              <a:lnSpc>
                <a:spcPts val="2059"/>
              </a:lnSpc>
              <a:buFont typeface="Arial"/>
              <a:buChar char="•"/>
            </a:pPr>
            <a:r>
              <a:rPr lang="en-US" sz="1471">
                <a:solidFill>
                  <a:srgbClr val="906846"/>
                </a:solidFill>
                <a:latin typeface="Roboto"/>
                <a:ea typeface="Roboto"/>
                <a:cs typeface="Roboto"/>
                <a:sym typeface="Roboto"/>
              </a:rPr>
              <a:t>Quantitative metrics, </a:t>
            </a:r>
          </a:p>
          <a:p>
            <a:pPr algn="l" marL="317666" indent="-158833" lvl="1">
              <a:lnSpc>
                <a:spcPts val="2059"/>
              </a:lnSpc>
              <a:buFont typeface="Arial"/>
              <a:buChar char="•"/>
            </a:pPr>
            <a:r>
              <a:rPr lang="en-US" sz="1471">
                <a:solidFill>
                  <a:srgbClr val="906846"/>
                </a:solidFill>
                <a:latin typeface="Roboto"/>
                <a:ea typeface="Roboto"/>
                <a:cs typeface="Roboto"/>
                <a:sym typeface="Roboto"/>
              </a:rPr>
              <a:t>foreign keys to dimensions, </a:t>
            </a:r>
          </a:p>
          <a:p>
            <a:pPr algn="l" marL="317666" indent="-158833" lvl="1">
              <a:lnSpc>
                <a:spcPts val="2059"/>
              </a:lnSpc>
              <a:buFont typeface="Arial"/>
              <a:buChar char="•"/>
            </a:pPr>
            <a:r>
              <a:rPr lang="en-US" sz="1471">
                <a:solidFill>
                  <a:srgbClr val="906846"/>
                </a:solidFill>
                <a:latin typeface="Roboto"/>
                <a:ea typeface="Roboto"/>
                <a:cs typeface="Roboto"/>
                <a:sym typeface="Roboto"/>
              </a:rPr>
              <a:t>lowest grain</a:t>
            </a:r>
          </a:p>
        </p:txBody>
      </p:sp>
      <p:sp>
        <p:nvSpPr>
          <p:cNvPr name="TextBox 32" id="32"/>
          <p:cNvSpPr txBox="true"/>
          <p:nvPr/>
        </p:nvSpPr>
        <p:spPr>
          <a:xfrm rot="0">
            <a:off x="9532874" y="7962302"/>
            <a:ext cx="3236714" cy="772253"/>
          </a:xfrm>
          <a:prstGeom prst="rect">
            <a:avLst/>
          </a:prstGeom>
        </p:spPr>
        <p:txBody>
          <a:bodyPr anchor="t" rtlCol="false" tIns="0" lIns="0" bIns="0" rIns="0">
            <a:spAutoFit/>
          </a:bodyPr>
          <a:lstStyle/>
          <a:p>
            <a:pPr algn="l" marL="317666" indent="-158833" lvl="1">
              <a:lnSpc>
                <a:spcPts val="2059"/>
              </a:lnSpc>
              <a:buFont typeface="Arial"/>
              <a:buChar char="•"/>
            </a:pPr>
            <a:r>
              <a:rPr lang="en-US" sz="1471">
                <a:solidFill>
                  <a:srgbClr val="906846"/>
                </a:solidFill>
                <a:latin typeface="Roboto"/>
                <a:ea typeface="Roboto"/>
                <a:cs typeface="Roboto"/>
                <a:sym typeface="Roboto"/>
              </a:rPr>
              <a:t>Descriptive data,</a:t>
            </a:r>
          </a:p>
          <a:p>
            <a:pPr algn="l" marL="317666" indent="-158833" lvl="1">
              <a:lnSpc>
                <a:spcPts val="2059"/>
              </a:lnSpc>
              <a:buFont typeface="Arial"/>
              <a:buChar char="•"/>
            </a:pPr>
            <a:r>
              <a:rPr lang="en-US" sz="1471">
                <a:solidFill>
                  <a:srgbClr val="906846"/>
                </a:solidFill>
                <a:latin typeface="Roboto"/>
                <a:ea typeface="Roboto"/>
                <a:cs typeface="Roboto"/>
                <a:sym typeface="Roboto"/>
              </a:rPr>
              <a:t> surrogate keys, </a:t>
            </a:r>
          </a:p>
          <a:p>
            <a:pPr algn="l" marL="317666" indent="-158833" lvl="1">
              <a:lnSpc>
                <a:spcPts val="2059"/>
              </a:lnSpc>
              <a:buFont typeface="Arial"/>
              <a:buChar char="•"/>
            </a:pPr>
            <a:r>
              <a:rPr lang="en-US" sz="1471">
                <a:solidFill>
                  <a:srgbClr val="906846"/>
                </a:solidFill>
                <a:latin typeface="Roboto"/>
                <a:ea typeface="Roboto"/>
                <a:cs typeface="Roboto"/>
                <a:sym typeface="Roboto"/>
              </a:rPr>
              <a:t>slowly changing dimensions (SCD) </a:t>
            </a:r>
          </a:p>
        </p:txBody>
      </p:sp>
      <p:sp>
        <p:nvSpPr>
          <p:cNvPr name="TextBox 33" id="33"/>
          <p:cNvSpPr txBox="true"/>
          <p:nvPr/>
        </p:nvSpPr>
        <p:spPr>
          <a:xfrm rot="0">
            <a:off x="13282298" y="2759215"/>
            <a:ext cx="1223832" cy="269785"/>
          </a:xfrm>
          <a:prstGeom prst="rect">
            <a:avLst/>
          </a:prstGeom>
        </p:spPr>
        <p:txBody>
          <a:bodyPr anchor="t" rtlCol="false" tIns="0" lIns="0" bIns="0" rIns="0">
            <a:spAutoFit/>
          </a:bodyPr>
          <a:lstStyle/>
          <a:p>
            <a:pPr algn="ctr">
              <a:lnSpc>
                <a:spcPts val="2199"/>
              </a:lnSpc>
              <a:spcBef>
                <a:spcPct val="0"/>
              </a:spcBef>
            </a:pPr>
            <a:r>
              <a:rPr lang="en-US" b="true" sz="1571">
                <a:solidFill>
                  <a:srgbClr val="C85D43"/>
                </a:solidFill>
                <a:latin typeface="Roboto Bold"/>
                <a:ea typeface="Roboto Bold"/>
                <a:cs typeface="Roboto Bold"/>
                <a:sym typeface="Roboto Bold"/>
              </a:rPr>
              <a:t>DATA MARTS</a:t>
            </a:r>
          </a:p>
        </p:txBody>
      </p:sp>
      <p:sp>
        <p:nvSpPr>
          <p:cNvPr name="TextBox 34" id="34"/>
          <p:cNvSpPr txBox="true"/>
          <p:nvPr/>
        </p:nvSpPr>
        <p:spPr>
          <a:xfrm rot="0">
            <a:off x="12989612" y="3412920"/>
            <a:ext cx="1809204" cy="289983"/>
          </a:xfrm>
          <a:prstGeom prst="rect">
            <a:avLst/>
          </a:prstGeom>
        </p:spPr>
        <p:txBody>
          <a:bodyPr anchor="t" rtlCol="false" tIns="0" lIns="0" bIns="0" rIns="0">
            <a:spAutoFit/>
          </a:bodyPr>
          <a:lstStyle/>
          <a:p>
            <a:pPr algn="ctr">
              <a:lnSpc>
                <a:spcPts val="2391"/>
              </a:lnSpc>
              <a:spcBef>
                <a:spcPct val="0"/>
              </a:spcBef>
            </a:pPr>
            <a:r>
              <a:rPr lang="en-US" sz="1708">
                <a:solidFill>
                  <a:srgbClr val="C85D43"/>
                </a:solidFill>
                <a:latin typeface="Roboto"/>
                <a:ea typeface="Roboto"/>
                <a:cs typeface="Roboto"/>
                <a:sym typeface="Roboto"/>
              </a:rPr>
              <a:t>MARKETING</a:t>
            </a:r>
          </a:p>
        </p:txBody>
      </p:sp>
      <p:sp>
        <p:nvSpPr>
          <p:cNvPr name="TextBox 35" id="35"/>
          <p:cNvSpPr txBox="true"/>
          <p:nvPr/>
        </p:nvSpPr>
        <p:spPr>
          <a:xfrm rot="0">
            <a:off x="5286719" y="1544581"/>
            <a:ext cx="1146296" cy="269785"/>
          </a:xfrm>
          <a:prstGeom prst="rect">
            <a:avLst/>
          </a:prstGeom>
        </p:spPr>
        <p:txBody>
          <a:bodyPr anchor="t" rtlCol="false" tIns="0" lIns="0" bIns="0" rIns="0">
            <a:spAutoFit/>
          </a:bodyPr>
          <a:lstStyle/>
          <a:p>
            <a:pPr algn="l">
              <a:lnSpc>
                <a:spcPts val="2199"/>
              </a:lnSpc>
            </a:pPr>
            <a:r>
              <a:rPr lang="en-US" b="true" sz="1571">
                <a:solidFill>
                  <a:srgbClr val="C85D43"/>
                </a:solidFill>
                <a:latin typeface="Roboto Bold"/>
                <a:ea typeface="Roboto Bold"/>
                <a:cs typeface="Roboto Bold"/>
                <a:sym typeface="Roboto Bold"/>
              </a:rPr>
              <a:t>BACK ROOM</a:t>
            </a:r>
          </a:p>
        </p:txBody>
      </p:sp>
      <p:sp>
        <p:nvSpPr>
          <p:cNvPr name="TextBox 36" id="36"/>
          <p:cNvSpPr txBox="true"/>
          <p:nvPr/>
        </p:nvSpPr>
        <p:spPr>
          <a:xfrm rot="0">
            <a:off x="12649190" y="1544581"/>
            <a:ext cx="1266215" cy="269785"/>
          </a:xfrm>
          <a:prstGeom prst="rect">
            <a:avLst/>
          </a:prstGeom>
        </p:spPr>
        <p:txBody>
          <a:bodyPr anchor="t" rtlCol="false" tIns="0" lIns="0" bIns="0" rIns="0">
            <a:spAutoFit/>
          </a:bodyPr>
          <a:lstStyle/>
          <a:p>
            <a:pPr algn="l">
              <a:lnSpc>
                <a:spcPts val="2199"/>
              </a:lnSpc>
            </a:pPr>
            <a:r>
              <a:rPr lang="en-US" b="true" sz="1571">
                <a:solidFill>
                  <a:srgbClr val="C85D43"/>
                </a:solidFill>
                <a:latin typeface="Roboto Bold"/>
                <a:ea typeface="Roboto Bold"/>
                <a:cs typeface="Roboto Bold"/>
                <a:sym typeface="Roboto Bold"/>
              </a:rPr>
              <a:t>FRONT ROOM</a:t>
            </a:r>
          </a:p>
        </p:txBody>
      </p:sp>
      <p:sp>
        <p:nvSpPr>
          <p:cNvPr name="TextBox 37" id="37"/>
          <p:cNvSpPr txBox="true"/>
          <p:nvPr/>
        </p:nvSpPr>
        <p:spPr>
          <a:xfrm rot="0">
            <a:off x="3489629" y="9372281"/>
            <a:ext cx="10659443" cy="269785"/>
          </a:xfrm>
          <a:prstGeom prst="rect">
            <a:avLst/>
          </a:prstGeom>
        </p:spPr>
        <p:txBody>
          <a:bodyPr anchor="t" rtlCol="false" tIns="0" lIns="0" bIns="0" rIns="0">
            <a:spAutoFit/>
          </a:bodyPr>
          <a:lstStyle/>
          <a:p>
            <a:pPr algn="l">
              <a:lnSpc>
                <a:spcPts val="2199"/>
              </a:lnSpc>
            </a:pPr>
            <a:r>
              <a:rPr lang="en-US" b="true" sz="1571">
                <a:solidFill>
                  <a:srgbClr val="906846"/>
                </a:solidFill>
                <a:latin typeface="Roboto Bold"/>
                <a:ea typeface="Roboto Bold"/>
                <a:cs typeface="Roboto Bold"/>
                <a:sym typeface="Roboto Bold"/>
              </a:rPr>
              <a:t>--------------------------------------------------------------METADATA--------------------------------------------------------------</a:t>
            </a:r>
          </a:p>
        </p:txBody>
      </p:sp>
      <p:sp>
        <p:nvSpPr>
          <p:cNvPr name="TextBox 38" id="38"/>
          <p:cNvSpPr txBox="true"/>
          <p:nvPr/>
        </p:nvSpPr>
        <p:spPr>
          <a:xfrm rot="0">
            <a:off x="16817563" y="2817663"/>
            <a:ext cx="655439" cy="290922"/>
          </a:xfrm>
          <a:prstGeom prst="rect">
            <a:avLst/>
          </a:prstGeom>
        </p:spPr>
        <p:txBody>
          <a:bodyPr anchor="t" rtlCol="false" tIns="0" lIns="0" bIns="0" rIns="0">
            <a:spAutoFit/>
          </a:bodyPr>
          <a:lstStyle/>
          <a:p>
            <a:pPr algn="ctr">
              <a:lnSpc>
                <a:spcPts val="2339"/>
              </a:lnSpc>
              <a:spcBef>
                <a:spcPct val="0"/>
              </a:spcBef>
            </a:pPr>
            <a:r>
              <a:rPr lang="en-US" b="true" sz="1671">
                <a:solidFill>
                  <a:srgbClr val="C85D43"/>
                </a:solidFill>
                <a:latin typeface="Roboto Bold"/>
                <a:ea typeface="Roboto Bold"/>
                <a:cs typeface="Roboto Bold"/>
                <a:sym typeface="Roboto Bold"/>
              </a:rPr>
              <a:t>USERS</a:t>
            </a:r>
          </a:p>
        </p:txBody>
      </p:sp>
      <p:sp>
        <p:nvSpPr>
          <p:cNvPr name="TextBox 39" id="39"/>
          <p:cNvSpPr txBox="true"/>
          <p:nvPr/>
        </p:nvSpPr>
        <p:spPr>
          <a:xfrm rot="0">
            <a:off x="16240680" y="3412920"/>
            <a:ext cx="1809204" cy="289983"/>
          </a:xfrm>
          <a:prstGeom prst="rect">
            <a:avLst/>
          </a:prstGeom>
        </p:spPr>
        <p:txBody>
          <a:bodyPr anchor="t" rtlCol="false" tIns="0" lIns="0" bIns="0" rIns="0">
            <a:spAutoFit/>
          </a:bodyPr>
          <a:lstStyle/>
          <a:p>
            <a:pPr algn="ctr">
              <a:lnSpc>
                <a:spcPts val="2391"/>
              </a:lnSpc>
              <a:spcBef>
                <a:spcPct val="0"/>
              </a:spcBef>
            </a:pPr>
            <a:r>
              <a:rPr lang="en-US" b="true" sz="1708">
                <a:solidFill>
                  <a:srgbClr val="C85D43"/>
                </a:solidFill>
                <a:latin typeface="Roboto Bold"/>
                <a:ea typeface="Roboto Bold"/>
                <a:cs typeface="Roboto Bold"/>
                <a:sym typeface="Roboto Bold"/>
              </a:rPr>
              <a:t>REPORTING</a:t>
            </a:r>
          </a:p>
        </p:txBody>
      </p:sp>
      <p:sp>
        <p:nvSpPr>
          <p:cNvPr name="TextBox 40" id="40"/>
          <p:cNvSpPr txBox="true"/>
          <p:nvPr/>
        </p:nvSpPr>
        <p:spPr>
          <a:xfrm rot="0">
            <a:off x="16122791" y="4207728"/>
            <a:ext cx="1809204" cy="289983"/>
          </a:xfrm>
          <a:prstGeom prst="rect">
            <a:avLst/>
          </a:prstGeom>
        </p:spPr>
        <p:txBody>
          <a:bodyPr anchor="t" rtlCol="false" tIns="0" lIns="0" bIns="0" rIns="0">
            <a:spAutoFit/>
          </a:bodyPr>
          <a:lstStyle/>
          <a:p>
            <a:pPr algn="ctr">
              <a:lnSpc>
                <a:spcPts val="2391"/>
              </a:lnSpc>
              <a:spcBef>
                <a:spcPct val="0"/>
              </a:spcBef>
            </a:pPr>
            <a:r>
              <a:rPr lang="en-US" b="true" sz="1708">
                <a:solidFill>
                  <a:srgbClr val="C85D43"/>
                </a:solidFill>
                <a:latin typeface="Roboto Bold"/>
                <a:ea typeface="Roboto Bold"/>
                <a:cs typeface="Roboto Bold"/>
                <a:sym typeface="Roboto Bold"/>
              </a:rPr>
              <a:t>DATA MINING</a:t>
            </a:r>
          </a:p>
        </p:txBody>
      </p:sp>
      <p:sp>
        <p:nvSpPr>
          <p:cNvPr name="TextBox 41" id="41"/>
          <p:cNvSpPr txBox="true"/>
          <p:nvPr/>
        </p:nvSpPr>
        <p:spPr>
          <a:xfrm rot="0">
            <a:off x="16240680" y="5026285"/>
            <a:ext cx="1809204" cy="289983"/>
          </a:xfrm>
          <a:prstGeom prst="rect">
            <a:avLst/>
          </a:prstGeom>
        </p:spPr>
        <p:txBody>
          <a:bodyPr anchor="t" rtlCol="false" tIns="0" lIns="0" bIns="0" rIns="0">
            <a:spAutoFit/>
          </a:bodyPr>
          <a:lstStyle/>
          <a:p>
            <a:pPr algn="ctr">
              <a:lnSpc>
                <a:spcPts val="2391"/>
              </a:lnSpc>
              <a:spcBef>
                <a:spcPct val="0"/>
              </a:spcBef>
            </a:pPr>
            <a:r>
              <a:rPr lang="en-US" b="true" sz="1708">
                <a:solidFill>
                  <a:srgbClr val="C85D43"/>
                </a:solidFill>
                <a:latin typeface="Roboto Bold"/>
                <a:ea typeface="Roboto Bold"/>
                <a:cs typeface="Roboto Bold"/>
                <a:sym typeface="Roboto Bold"/>
              </a:rPr>
              <a:t>ANALYTICS</a:t>
            </a:r>
          </a:p>
        </p:txBody>
      </p:sp>
      <p:sp>
        <p:nvSpPr>
          <p:cNvPr name="AutoShape 42" id="42"/>
          <p:cNvSpPr/>
          <p:nvPr/>
        </p:nvSpPr>
        <p:spPr>
          <a:xfrm flipH="true">
            <a:off x="14970294" y="3576962"/>
            <a:ext cx="1270386" cy="80267"/>
          </a:xfrm>
          <a:prstGeom prst="line">
            <a:avLst/>
          </a:prstGeom>
          <a:ln cap="flat" w="38100">
            <a:solidFill>
              <a:srgbClr val="906846"/>
            </a:solidFill>
            <a:prstDash val="solid"/>
            <a:headEnd type="none" len="sm" w="sm"/>
            <a:tailEnd type="triangle" len="med" w="lg"/>
          </a:ln>
        </p:spPr>
      </p:sp>
      <p:sp>
        <p:nvSpPr>
          <p:cNvPr name="AutoShape 43" id="43"/>
          <p:cNvSpPr/>
          <p:nvPr/>
        </p:nvSpPr>
        <p:spPr>
          <a:xfrm flipH="true">
            <a:off x="14798816" y="3680607"/>
            <a:ext cx="1496756" cy="710871"/>
          </a:xfrm>
          <a:prstGeom prst="line">
            <a:avLst/>
          </a:prstGeom>
          <a:ln cap="flat" w="38100">
            <a:solidFill>
              <a:srgbClr val="906846"/>
            </a:solidFill>
            <a:prstDash val="solid"/>
            <a:headEnd type="none" len="sm" w="sm"/>
            <a:tailEnd type="triangle" len="med" w="lg"/>
          </a:ln>
        </p:spPr>
      </p:sp>
      <p:sp>
        <p:nvSpPr>
          <p:cNvPr name="AutoShape 44" id="44"/>
          <p:cNvSpPr/>
          <p:nvPr/>
        </p:nvSpPr>
        <p:spPr>
          <a:xfrm flipH="true" flipV="true">
            <a:off x="14798816" y="4391478"/>
            <a:ext cx="1570086" cy="0"/>
          </a:xfrm>
          <a:prstGeom prst="line">
            <a:avLst/>
          </a:prstGeom>
          <a:ln cap="flat" w="38100">
            <a:solidFill>
              <a:srgbClr val="906846"/>
            </a:solidFill>
            <a:prstDash val="solid"/>
            <a:headEnd type="none" len="sm" w="sm"/>
            <a:tailEnd type="triangle" len="med" w="lg"/>
          </a:ln>
        </p:spPr>
      </p:sp>
      <p:sp>
        <p:nvSpPr>
          <p:cNvPr name="AutoShape 45" id="45"/>
          <p:cNvSpPr/>
          <p:nvPr/>
        </p:nvSpPr>
        <p:spPr>
          <a:xfrm flipH="true" flipV="true">
            <a:off x="14798816" y="3576962"/>
            <a:ext cx="1503092" cy="814517"/>
          </a:xfrm>
          <a:prstGeom prst="line">
            <a:avLst/>
          </a:prstGeom>
          <a:ln cap="flat" w="38100">
            <a:solidFill>
              <a:srgbClr val="906846"/>
            </a:solidFill>
            <a:prstDash val="solid"/>
            <a:headEnd type="none" len="sm" w="sm"/>
            <a:tailEnd type="triangle" len="med" w="lg"/>
          </a:ln>
        </p:spPr>
      </p:sp>
      <p:sp>
        <p:nvSpPr>
          <p:cNvPr name="AutoShape 46" id="46"/>
          <p:cNvSpPr/>
          <p:nvPr/>
        </p:nvSpPr>
        <p:spPr>
          <a:xfrm flipH="true" flipV="true">
            <a:off x="14798816" y="4391478"/>
            <a:ext cx="1441864" cy="798848"/>
          </a:xfrm>
          <a:prstGeom prst="line">
            <a:avLst/>
          </a:prstGeom>
          <a:ln cap="flat" w="38100">
            <a:solidFill>
              <a:srgbClr val="906846"/>
            </a:solidFill>
            <a:prstDash val="solid"/>
            <a:headEnd type="none" len="sm" w="sm"/>
            <a:tailEnd type="triangle" len="med" w="lg"/>
          </a:ln>
        </p:spPr>
      </p:sp>
      <p:sp>
        <p:nvSpPr>
          <p:cNvPr name="AutoShape 47" id="47"/>
          <p:cNvSpPr/>
          <p:nvPr/>
        </p:nvSpPr>
        <p:spPr>
          <a:xfrm flipH="true" flipV="true">
            <a:off x="14798816" y="5190326"/>
            <a:ext cx="1441864" cy="0"/>
          </a:xfrm>
          <a:prstGeom prst="line">
            <a:avLst/>
          </a:prstGeom>
          <a:ln cap="flat" w="38100">
            <a:solidFill>
              <a:srgbClr val="906846"/>
            </a:solidFill>
            <a:prstDash val="solid"/>
            <a:headEnd type="none" len="sm" w="sm"/>
            <a:tailEnd type="triangle" len="med" w="lg"/>
          </a:ln>
        </p:spPr>
      </p:sp>
      <p:sp>
        <p:nvSpPr>
          <p:cNvPr name="TextBox 48" id="48"/>
          <p:cNvSpPr txBox="true"/>
          <p:nvPr/>
        </p:nvSpPr>
        <p:spPr>
          <a:xfrm rot="0">
            <a:off x="374170" y="6263550"/>
            <a:ext cx="1656278" cy="257903"/>
          </a:xfrm>
          <a:prstGeom prst="rect">
            <a:avLst/>
          </a:prstGeom>
        </p:spPr>
        <p:txBody>
          <a:bodyPr anchor="t" rtlCol="false" tIns="0" lIns="0" bIns="0" rIns="0">
            <a:spAutoFit/>
          </a:bodyPr>
          <a:lstStyle/>
          <a:p>
            <a:pPr algn="l">
              <a:lnSpc>
                <a:spcPts val="2059"/>
              </a:lnSpc>
            </a:pPr>
            <a:r>
              <a:rPr lang="en-US" sz="1471">
                <a:solidFill>
                  <a:srgbClr val="906846"/>
                </a:solidFill>
                <a:latin typeface="Roboto"/>
                <a:ea typeface="Roboto"/>
                <a:cs typeface="Roboto"/>
                <a:sym typeface="Roboto"/>
              </a:rPr>
              <a:t>user generated data</a:t>
            </a:r>
          </a:p>
        </p:txBody>
      </p:sp>
      <p:sp>
        <p:nvSpPr>
          <p:cNvPr name="TextBox 49" id="49"/>
          <p:cNvSpPr txBox="true"/>
          <p:nvPr/>
        </p:nvSpPr>
        <p:spPr>
          <a:xfrm rot="0">
            <a:off x="3628442" y="6983929"/>
            <a:ext cx="3100864" cy="515077"/>
          </a:xfrm>
          <a:prstGeom prst="rect">
            <a:avLst/>
          </a:prstGeom>
        </p:spPr>
        <p:txBody>
          <a:bodyPr anchor="t" rtlCol="false" tIns="0" lIns="0" bIns="0" rIns="0">
            <a:spAutoFit/>
          </a:bodyPr>
          <a:lstStyle/>
          <a:p>
            <a:pPr algn="ctr" marL="0" indent="0" lvl="0">
              <a:lnSpc>
                <a:spcPts val="2059"/>
              </a:lnSpc>
              <a:spcBef>
                <a:spcPct val="0"/>
              </a:spcBef>
            </a:pPr>
            <a:r>
              <a:rPr lang="en-US" sz="1471" strike="noStrike" u="none">
                <a:solidFill>
                  <a:srgbClr val="906846"/>
                </a:solidFill>
                <a:latin typeface="Roboto"/>
                <a:ea typeface="Roboto"/>
                <a:cs typeface="Roboto"/>
                <a:sym typeface="Roboto"/>
              </a:rPr>
              <a:t>Raw data, Populated src tables using </a:t>
            </a:r>
          </a:p>
          <a:p>
            <a:pPr algn="ctr" marL="0" indent="0" lvl="0">
              <a:lnSpc>
                <a:spcPts val="2059"/>
              </a:lnSpc>
              <a:spcBef>
                <a:spcPct val="0"/>
              </a:spcBef>
            </a:pPr>
            <a:r>
              <a:rPr lang="en-US" sz="1471" strike="noStrike" u="none">
                <a:solidFill>
                  <a:srgbClr val="906846"/>
                </a:solidFill>
                <a:latin typeface="Roboto"/>
                <a:ea typeface="Roboto"/>
                <a:cs typeface="Roboto"/>
                <a:sym typeface="Roboto"/>
              </a:rPr>
              <a:t>foreign tables(ext)</a:t>
            </a:r>
          </a:p>
        </p:txBody>
      </p:sp>
      <p:sp>
        <p:nvSpPr>
          <p:cNvPr name="TextBox 50" id="50"/>
          <p:cNvSpPr txBox="true"/>
          <p:nvPr/>
        </p:nvSpPr>
        <p:spPr>
          <a:xfrm rot="0">
            <a:off x="7299294" y="7240198"/>
            <a:ext cx="1508998" cy="257902"/>
          </a:xfrm>
          <a:prstGeom prst="rect">
            <a:avLst/>
          </a:prstGeom>
        </p:spPr>
        <p:txBody>
          <a:bodyPr anchor="t" rtlCol="false" tIns="0" lIns="0" bIns="0" rIns="0">
            <a:spAutoFit/>
          </a:bodyPr>
          <a:lstStyle/>
          <a:p>
            <a:pPr algn="ctr" marL="0" indent="0" lvl="0">
              <a:lnSpc>
                <a:spcPts val="2059"/>
              </a:lnSpc>
              <a:spcBef>
                <a:spcPct val="0"/>
              </a:spcBef>
            </a:pPr>
            <a:r>
              <a:rPr lang="en-US" sz="1471">
                <a:solidFill>
                  <a:srgbClr val="906846"/>
                </a:solidFill>
                <a:latin typeface="Roboto"/>
                <a:ea typeface="Roboto"/>
                <a:cs typeface="Roboto"/>
                <a:sym typeface="Roboto"/>
              </a:rPr>
              <a:t>Normalized tables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3039510" y="857783"/>
            <a:ext cx="13427834" cy="4285717"/>
          </a:xfrm>
          <a:custGeom>
            <a:avLst/>
            <a:gdLst/>
            <a:ahLst/>
            <a:cxnLst/>
            <a:rect r="r" b="b" t="t" l="l"/>
            <a:pathLst>
              <a:path h="4285717" w="13427834">
                <a:moveTo>
                  <a:pt x="0" y="0"/>
                </a:moveTo>
                <a:lnTo>
                  <a:pt x="13427834" y="0"/>
                </a:lnTo>
                <a:lnTo>
                  <a:pt x="13427834" y="4285717"/>
                </a:lnTo>
                <a:lnTo>
                  <a:pt x="0" y="4285717"/>
                </a:lnTo>
                <a:lnTo>
                  <a:pt x="0" y="0"/>
                </a:lnTo>
                <a:close/>
              </a:path>
            </a:pathLst>
          </a:custGeom>
          <a:blipFill>
            <a:blip r:embed="rId3"/>
            <a:stretch>
              <a:fillRect l="0" t="0" r="0" b="0"/>
            </a:stretch>
          </a:blipFill>
        </p:spPr>
      </p:sp>
      <p:sp>
        <p:nvSpPr>
          <p:cNvPr name="Freeform 4" id="4"/>
          <p:cNvSpPr/>
          <p:nvPr/>
        </p:nvSpPr>
        <p:spPr>
          <a:xfrm flipH="false" flipV="false" rot="0">
            <a:off x="5754448" y="3531796"/>
            <a:ext cx="8536540" cy="5555864"/>
          </a:xfrm>
          <a:custGeom>
            <a:avLst/>
            <a:gdLst/>
            <a:ahLst/>
            <a:cxnLst/>
            <a:rect r="r" b="b" t="t" l="l"/>
            <a:pathLst>
              <a:path h="5555864" w="8536540">
                <a:moveTo>
                  <a:pt x="0" y="0"/>
                </a:moveTo>
                <a:lnTo>
                  <a:pt x="8536539" y="0"/>
                </a:lnTo>
                <a:lnTo>
                  <a:pt x="8536539" y="5555864"/>
                </a:lnTo>
                <a:lnTo>
                  <a:pt x="0" y="5555864"/>
                </a:lnTo>
                <a:lnTo>
                  <a:pt x="0" y="0"/>
                </a:lnTo>
                <a:close/>
              </a:path>
            </a:pathLst>
          </a:custGeom>
          <a:blipFill>
            <a:blip r:embed="rId4"/>
            <a:stretch>
              <a:fillRect l="0" t="0" r="0" b="0"/>
            </a:stretch>
          </a:blipFill>
        </p:spPr>
      </p:sp>
      <p:sp>
        <p:nvSpPr>
          <p:cNvPr name="Freeform 5" id="5"/>
          <p:cNvSpPr/>
          <p:nvPr/>
        </p:nvSpPr>
        <p:spPr>
          <a:xfrm flipH="false" flipV="false" rot="0">
            <a:off x="874848" y="7071318"/>
            <a:ext cx="9147869" cy="2469925"/>
          </a:xfrm>
          <a:custGeom>
            <a:avLst/>
            <a:gdLst/>
            <a:ahLst/>
            <a:cxnLst/>
            <a:rect r="r" b="b" t="t" l="l"/>
            <a:pathLst>
              <a:path h="2469925" w="9147869">
                <a:moveTo>
                  <a:pt x="0" y="0"/>
                </a:moveTo>
                <a:lnTo>
                  <a:pt x="9147869" y="0"/>
                </a:lnTo>
                <a:lnTo>
                  <a:pt x="9147869" y="2469925"/>
                </a:lnTo>
                <a:lnTo>
                  <a:pt x="0" y="2469925"/>
                </a:lnTo>
                <a:lnTo>
                  <a:pt x="0" y="0"/>
                </a:lnTo>
                <a:close/>
              </a:path>
            </a:pathLst>
          </a:custGeom>
          <a:blipFill>
            <a:blip r:embed="rId5"/>
            <a:stretch>
              <a:fillRect l="0" t="0" r="0" b="0"/>
            </a:stretch>
          </a:blipFill>
        </p:spPr>
      </p:sp>
      <p:sp>
        <p:nvSpPr>
          <p:cNvPr name="TextBox 6" id="6"/>
          <p:cNvSpPr txBox="true"/>
          <p:nvPr/>
        </p:nvSpPr>
        <p:spPr>
          <a:xfrm rot="0">
            <a:off x="4936864" y="-114300"/>
            <a:ext cx="8414272" cy="1026788"/>
          </a:xfrm>
          <a:prstGeom prst="rect">
            <a:avLst/>
          </a:prstGeom>
        </p:spPr>
        <p:txBody>
          <a:bodyPr anchor="t" rtlCol="false" tIns="0" lIns="0" bIns="0" rIns="0">
            <a:spAutoFit/>
          </a:bodyPr>
          <a:lstStyle/>
          <a:p>
            <a:pPr algn="ctr">
              <a:lnSpc>
                <a:spcPts val="7133"/>
              </a:lnSpc>
            </a:pPr>
            <a:r>
              <a:rPr lang="en-US" sz="5994">
                <a:solidFill>
                  <a:srgbClr val="C85D43"/>
                </a:solidFill>
                <a:latin typeface="Kaftus"/>
                <a:ea typeface="Kaftus"/>
                <a:cs typeface="Kaftus"/>
                <a:sym typeface="Kaftus"/>
              </a:rPr>
              <a:t>Data Flow</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1028700" y="462564"/>
            <a:ext cx="16980299" cy="1017972"/>
          </a:xfrm>
          <a:prstGeom prst="rect">
            <a:avLst/>
          </a:prstGeom>
        </p:spPr>
        <p:txBody>
          <a:bodyPr anchor="t" rtlCol="false" tIns="0" lIns="0" bIns="0" rIns="0">
            <a:spAutoFit/>
          </a:bodyPr>
          <a:lstStyle/>
          <a:p>
            <a:pPr algn="l">
              <a:lnSpc>
                <a:spcPts val="7133"/>
              </a:lnSpc>
            </a:pPr>
            <a:r>
              <a:rPr lang="en-US" sz="5994">
                <a:solidFill>
                  <a:srgbClr val="C85D43"/>
                </a:solidFill>
                <a:latin typeface="Kaftus"/>
                <a:ea typeface="Kaftus"/>
                <a:cs typeface="Kaftus"/>
                <a:sym typeface="Kaftus"/>
              </a:rPr>
              <a:t> Fact Table Partitioning Strategy</a:t>
            </a:r>
          </a:p>
        </p:txBody>
      </p:sp>
      <p:sp>
        <p:nvSpPr>
          <p:cNvPr name="TextBox 4" id="4"/>
          <p:cNvSpPr txBox="true"/>
          <p:nvPr/>
        </p:nvSpPr>
        <p:spPr>
          <a:xfrm rot="0">
            <a:off x="1227905" y="1710863"/>
            <a:ext cx="15078267" cy="1108710"/>
          </a:xfrm>
          <a:prstGeom prst="rect">
            <a:avLst/>
          </a:prstGeom>
        </p:spPr>
        <p:txBody>
          <a:bodyPr anchor="t" rtlCol="false" tIns="0" lIns="0" bIns="0" rIns="0">
            <a:spAutoFit/>
          </a:bodyPr>
          <a:lstStyle/>
          <a:p>
            <a:pPr algn="l">
              <a:lnSpc>
                <a:spcPts val="2939"/>
              </a:lnSpc>
            </a:pPr>
            <a:r>
              <a:rPr lang="en-US" sz="2099">
                <a:solidFill>
                  <a:srgbClr val="374963"/>
                </a:solidFill>
                <a:latin typeface="Roboto"/>
                <a:ea typeface="Roboto"/>
                <a:cs typeface="Roboto"/>
                <a:sym typeface="Roboto"/>
              </a:rPr>
              <a:t>The fact table BL_DM.FCT_SALES_DD is range-partitioned by the "EVENT_DT" column (of type BIGINT, formatted as YYYYMMDD). This partitioning strategy ensures optimized query performance and efficient data management over time, especially for time-series analytical workloads.</a:t>
            </a:r>
          </a:p>
        </p:txBody>
      </p:sp>
      <p:sp>
        <p:nvSpPr>
          <p:cNvPr name="TextBox 5" id="5"/>
          <p:cNvSpPr txBox="true"/>
          <p:nvPr/>
        </p:nvSpPr>
        <p:spPr>
          <a:xfrm rot="0">
            <a:off x="1103988" y="3038648"/>
            <a:ext cx="8243768" cy="415290"/>
          </a:xfrm>
          <a:prstGeom prst="rect">
            <a:avLst/>
          </a:prstGeom>
        </p:spPr>
        <p:txBody>
          <a:bodyPr anchor="t" rtlCol="false" tIns="0" lIns="0" bIns="0" rIns="0">
            <a:spAutoFit/>
          </a:bodyPr>
          <a:lstStyle/>
          <a:p>
            <a:pPr algn="ctr" marL="0" indent="0" lvl="0">
              <a:lnSpc>
                <a:spcPts val="3359"/>
              </a:lnSpc>
              <a:spcBef>
                <a:spcPct val="0"/>
              </a:spcBef>
            </a:pPr>
            <a:r>
              <a:rPr lang="en-US" b="true" sz="2400" strike="noStrike" u="none">
                <a:solidFill>
                  <a:srgbClr val="C85D43"/>
                </a:solidFill>
                <a:latin typeface="Roboto Bold"/>
                <a:ea typeface="Roboto Bold"/>
                <a:cs typeface="Roboto Bold"/>
                <a:sym typeface="Roboto Bold"/>
              </a:rPr>
              <a:t>The partitioning logic consists of the following components:</a:t>
            </a:r>
          </a:p>
        </p:txBody>
      </p:sp>
      <p:sp>
        <p:nvSpPr>
          <p:cNvPr name="TextBox 6" id="6"/>
          <p:cNvSpPr txBox="true"/>
          <p:nvPr/>
        </p:nvSpPr>
        <p:spPr>
          <a:xfrm rot="0">
            <a:off x="1103988" y="3682538"/>
            <a:ext cx="15078267" cy="1108710"/>
          </a:xfrm>
          <a:prstGeom prst="rect">
            <a:avLst/>
          </a:prstGeom>
        </p:spPr>
        <p:txBody>
          <a:bodyPr anchor="t" rtlCol="false" tIns="0" lIns="0" bIns="0" rIns="0">
            <a:spAutoFit/>
          </a:bodyPr>
          <a:lstStyle/>
          <a:p>
            <a:pPr algn="l">
              <a:lnSpc>
                <a:spcPts val="2939"/>
              </a:lnSpc>
            </a:pPr>
            <a:r>
              <a:rPr lang="en-US" sz="2099" b="true">
                <a:solidFill>
                  <a:srgbClr val="374963"/>
                </a:solidFill>
                <a:latin typeface="Roboto Bold"/>
                <a:ea typeface="Roboto Bold"/>
                <a:cs typeface="Roboto Bold"/>
                <a:sym typeface="Roboto Bold"/>
              </a:rPr>
              <a:t>Archive Partition:</a:t>
            </a:r>
          </a:p>
          <a:p>
            <a:pPr algn="l">
              <a:lnSpc>
                <a:spcPts val="2939"/>
              </a:lnSpc>
            </a:pPr>
            <a:r>
              <a:rPr lang="en-US" sz="2099">
                <a:solidFill>
                  <a:srgbClr val="374963"/>
                </a:solidFill>
                <a:latin typeface="Roboto"/>
                <a:ea typeface="Roboto"/>
                <a:cs typeface="Roboto"/>
                <a:sym typeface="Roboto"/>
              </a:rPr>
              <a:t>A separate partition named fct_sales_dd_archive stores all records older than three months from the current date. This allows for archival of historical data while keeping the active partitions smaller and faster to query.</a:t>
            </a:r>
          </a:p>
        </p:txBody>
      </p:sp>
      <p:sp>
        <p:nvSpPr>
          <p:cNvPr name="TextBox 7" id="7"/>
          <p:cNvSpPr txBox="true"/>
          <p:nvPr/>
        </p:nvSpPr>
        <p:spPr>
          <a:xfrm rot="0">
            <a:off x="1028700" y="5019848"/>
            <a:ext cx="15078267" cy="1851660"/>
          </a:xfrm>
          <a:prstGeom prst="rect">
            <a:avLst/>
          </a:prstGeom>
        </p:spPr>
        <p:txBody>
          <a:bodyPr anchor="t" rtlCol="false" tIns="0" lIns="0" bIns="0" rIns="0">
            <a:spAutoFit/>
          </a:bodyPr>
          <a:lstStyle/>
          <a:p>
            <a:pPr algn="l">
              <a:lnSpc>
                <a:spcPts val="2939"/>
              </a:lnSpc>
            </a:pPr>
            <a:r>
              <a:rPr lang="en-US" sz="2099" b="true">
                <a:solidFill>
                  <a:srgbClr val="374963"/>
                </a:solidFill>
                <a:latin typeface="Roboto Bold"/>
                <a:ea typeface="Roboto Bold"/>
                <a:cs typeface="Roboto Bold"/>
                <a:sym typeface="Roboto Bold"/>
              </a:rPr>
              <a:t>Rolling Monthly Partitions:</a:t>
            </a:r>
          </a:p>
          <a:p>
            <a:pPr algn="l">
              <a:lnSpc>
                <a:spcPts val="2939"/>
              </a:lnSpc>
            </a:pPr>
            <a:r>
              <a:rPr lang="en-US" sz="2099">
                <a:solidFill>
                  <a:srgbClr val="374963"/>
                </a:solidFill>
                <a:latin typeface="Roboto"/>
                <a:ea typeface="Roboto"/>
                <a:cs typeface="Roboto"/>
                <a:sym typeface="Roboto"/>
              </a:rPr>
              <a:t>The main table is dynamically partitioned by month using a rolling window approach:</a:t>
            </a:r>
          </a:p>
          <a:p>
            <a:pPr algn="l">
              <a:lnSpc>
                <a:spcPts val="2939"/>
              </a:lnSpc>
            </a:pPr>
            <a:r>
              <a:rPr lang="en-US" sz="2099">
                <a:solidFill>
                  <a:srgbClr val="374963"/>
                </a:solidFill>
                <a:latin typeface="Roboto"/>
                <a:ea typeface="Roboto"/>
                <a:cs typeface="Roboto"/>
                <a:sym typeface="Roboto"/>
              </a:rPr>
              <a:t>Partitions are created for 3 months in the past and 1 month in the future relative to the current month.</a:t>
            </a:r>
          </a:p>
          <a:p>
            <a:pPr algn="l">
              <a:lnSpc>
                <a:spcPts val="2939"/>
              </a:lnSpc>
            </a:pPr>
            <a:r>
              <a:rPr lang="en-US" sz="2099">
                <a:solidFill>
                  <a:srgbClr val="374963"/>
                </a:solidFill>
                <a:latin typeface="Roboto"/>
                <a:ea typeface="Roboto"/>
                <a:cs typeface="Roboto"/>
                <a:sym typeface="Roboto"/>
              </a:rPr>
              <a:t>Partition names follow the format fct_sales_dd_YYYYMM, e.g., fct_sales_dd_202504.</a:t>
            </a:r>
          </a:p>
          <a:p>
            <a:pPr algn="l">
              <a:lnSpc>
                <a:spcPts val="2939"/>
              </a:lnSpc>
            </a:pPr>
            <a:r>
              <a:rPr lang="en-US" sz="2099">
                <a:solidFill>
                  <a:srgbClr val="374963"/>
                </a:solidFill>
                <a:latin typeface="Roboto"/>
                <a:ea typeface="Roboto"/>
                <a:cs typeface="Roboto"/>
                <a:sym typeface="Roboto"/>
              </a:rPr>
              <a:t>Each partition covers a specific monthly range using FOR VALUES FROM (...) TO (...) with EVENT_DT as the partitioning key.</a:t>
            </a:r>
          </a:p>
        </p:txBody>
      </p:sp>
      <p:sp>
        <p:nvSpPr>
          <p:cNvPr name="TextBox 8" id="8"/>
          <p:cNvSpPr txBox="true"/>
          <p:nvPr/>
        </p:nvSpPr>
        <p:spPr>
          <a:xfrm rot="0">
            <a:off x="1028700" y="7100109"/>
            <a:ext cx="15078267" cy="2966085"/>
          </a:xfrm>
          <a:prstGeom prst="rect">
            <a:avLst/>
          </a:prstGeom>
        </p:spPr>
        <p:txBody>
          <a:bodyPr anchor="t" rtlCol="false" tIns="0" lIns="0" bIns="0" rIns="0">
            <a:spAutoFit/>
          </a:bodyPr>
          <a:lstStyle/>
          <a:p>
            <a:pPr algn="l">
              <a:lnSpc>
                <a:spcPts val="2939"/>
              </a:lnSpc>
            </a:pPr>
            <a:r>
              <a:rPr lang="en-US" sz="2099" b="true">
                <a:solidFill>
                  <a:srgbClr val="374963"/>
                </a:solidFill>
                <a:latin typeface="Roboto Bold"/>
                <a:ea typeface="Roboto Bold"/>
                <a:cs typeface="Roboto Bold"/>
                <a:sym typeface="Roboto Bold"/>
              </a:rPr>
              <a:t>This strategy improves performance in the following ways:</a:t>
            </a:r>
          </a:p>
          <a:p>
            <a:pPr algn="l" marL="453387" indent="-226693" lvl="1">
              <a:lnSpc>
                <a:spcPts val="2939"/>
              </a:lnSpc>
              <a:buFont typeface="Arial"/>
              <a:buChar char="•"/>
            </a:pPr>
            <a:r>
              <a:rPr lang="en-US" sz="2099">
                <a:solidFill>
                  <a:srgbClr val="374963"/>
                </a:solidFill>
                <a:latin typeface="Roboto"/>
                <a:ea typeface="Roboto"/>
                <a:cs typeface="Roboto"/>
                <a:sym typeface="Roboto"/>
              </a:rPr>
              <a:t>Minimizes the size of each partition.</a:t>
            </a:r>
          </a:p>
          <a:p>
            <a:pPr algn="l" marL="453387" indent="-226693" lvl="1">
              <a:lnSpc>
                <a:spcPts val="2939"/>
              </a:lnSpc>
              <a:buFont typeface="Arial"/>
              <a:buChar char="•"/>
            </a:pPr>
            <a:r>
              <a:rPr lang="en-US" sz="2099">
                <a:solidFill>
                  <a:srgbClr val="374963"/>
                </a:solidFill>
                <a:latin typeface="Roboto"/>
                <a:ea typeface="Roboto"/>
                <a:cs typeface="Roboto"/>
                <a:sym typeface="Roboto"/>
              </a:rPr>
              <a:t>Enables efficient pruning of partitions during query execution.</a:t>
            </a:r>
          </a:p>
          <a:p>
            <a:pPr algn="l" marL="453387" indent="-226693" lvl="1">
              <a:lnSpc>
                <a:spcPts val="2939"/>
              </a:lnSpc>
              <a:buFont typeface="Arial"/>
              <a:buChar char="•"/>
            </a:pPr>
            <a:r>
              <a:rPr lang="en-US" sz="2099">
                <a:solidFill>
                  <a:srgbClr val="374963"/>
                </a:solidFill>
                <a:latin typeface="Roboto"/>
                <a:ea typeface="Roboto"/>
                <a:cs typeface="Roboto"/>
                <a:sym typeface="Roboto"/>
              </a:rPr>
              <a:t>Supports scalable ETL operations through partition-aware loading.</a:t>
            </a:r>
          </a:p>
          <a:p>
            <a:pPr algn="l" marL="453387" indent="-226693" lvl="1">
              <a:lnSpc>
                <a:spcPts val="2939"/>
              </a:lnSpc>
              <a:buFont typeface="Arial"/>
              <a:buChar char="•"/>
            </a:pPr>
            <a:r>
              <a:rPr lang="en-US" sz="2099">
                <a:solidFill>
                  <a:srgbClr val="374963"/>
                </a:solidFill>
                <a:latin typeface="Roboto"/>
                <a:ea typeface="Roboto"/>
                <a:cs typeface="Roboto"/>
                <a:sym typeface="Roboto"/>
              </a:rPr>
              <a:t>Simplifies data retention policies (e.g., easy to detach or truncate older partitions).</a:t>
            </a:r>
          </a:p>
          <a:p>
            <a:pPr algn="l" marL="453387" indent="-226693" lvl="1">
              <a:lnSpc>
                <a:spcPts val="2939"/>
              </a:lnSpc>
              <a:buFont typeface="Arial"/>
              <a:buChar char="•"/>
            </a:pPr>
            <a:r>
              <a:rPr lang="en-US" sz="2099">
                <a:solidFill>
                  <a:srgbClr val="374963"/>
                </a:solidFill>
                <a:latin typeface="Roboto"/>
                <a:ea typeface="Roboto"/>
                <a:cs typeface="Roboto"/>
                <a:sym typeface="Roboto"/>
              </a:rPr>
              <a:t>This approach aligns with best practices for managing large volumes of time-based transactional data in a Data Warehouse environment.</a:t>
            </a:r>
          </a:p>
          <a:p>
            <a:pPr algn="l">
              <a:lnSpc>
                <a:spcPts val="293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DAGukCC2_IA</dc:identifier>
  <dcterms:modified xsi:type="dcterms:W3CDTF">2011-08-01T06:04:30Z</dcterms:modified>
  <cp:revision>1</cp:revision>
  <dc:title>Orange and Navy Blue Simple Illustrative Coffee Product Presentation</dc:title>
</cp:coreProperties>
</file>